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 id="2147483686" r:id="rId3"/>
  </p:sldMasterIdLst>
  <p:notesMasterIdLst>
    <p:notesMasterId r:id="rId80"/>
  </p:notesMasterIdLst>
  <p:sldIdLst>
    <p:sldId id="325" r:id="rId4"/>
    <p:sldId id="257" r:id="rId5"/>
    <p:sldId id="258" r:id="rId6"/>
    <p:sldId id="283" r:id="rId7"/>
    <p:sldId id="286" r:id="rId8"/>
    <p:sldId id="285" r:id="rId9"/>
    <p:sldId id="388" r:id="rId10"/>
    <p:sldId id="356" r:id="rId11"/>
    <p:sldId id="357" r:id="rId12"/>
    <p:sldId id="358" r:id="rId13"/>
    <p:sldId id="320" r:id="rId14"/>
    <p:sldId id="360" r:id="rId15"/>
    <p:sldId id="361" r:id="rId16"/>
    <p:sldId id="376" r:id="rId17"/>
    <p:sldId id="380" r:id="rId18"/>
    <p:sldId id="381" r:id="rId19"/>
    <p:sldId id="382" r:id="rId20"/>
    <p:sldId id="383" r:id="rId21"/>
    <p:sldId id="400" r:id="rId22"/>
    <p:sldId id="401" r:id="rId23"/>
    <p:sldId id="402" r:id="rId24"/>
    <p:sldId id="403" r:id="rId25"/>
    <p:sldId id="384" r:id="rId26"/>
    <p:sldId id="385" r:id="rId27"/>
    <p:sldId id="386" r:id="rId28"/>
    <p:sldId id="387" r:id="rId29"/>
    <p:sldId id="377" r:id="rId30"/>
    <p:sldId id="271" r:id="rId31"/>
    <p:sldId id="389" r:id="rId32"/>
    <p:sldId id="269" r:id="rId33"/>
    <p:sldId id="318" r:id="rId34"/>
    <p:sldId id="270" r:id="rId35"/>
    <p:sldId id="305" r:id="rId36"/>
    <p:sldId id="295" r:id="rId37"/>
    <p:sldId id="378" r:id="rId38"/>
    <p:sldId id="390" r:id="rId39"/>
    <p:sldId id="327" r:id="rId40"/>
    <p:sldId id="391" r:id="rId41"/>
    <p:sldId id="392" r:id="rId42"/>
    <p:sldId id="393" r:id="rId43"/>
    <p:sldId id="329" r:id="rId44"/>
    <p:sldId id="330" r:id="rId45"/>
    <p:sldId id="394" r:id="rId46"/>
    <p:sldId id="395" r:id="rId47"/>
    <p:sldId id="396" r:id="rId48"/>
    <p:sldId id="397" r:id="rId49"/>
    <p:sldId id="319" r:id="rId50"/>
    <p:sldId id="336" r:id="rId51"/>
    <p:sldId id="347" r:id="rId52"/>
    <p:sldId id="379" r:id="rId53"/>
    <p:sldId id="338" r:id="rId54"/>
    <p:sldId id="339" r:id="rId55"/>
    <p:sldId id="340" r:id="rId56"/>
    <p:sldId id="341" r:id="rId57"/>
    <p:sldId id="342" r:id="rId58"/>
    <p:sldId id="343" r:id="rId59"/>
    <p:sldId id="344" r:id="rId60"/>
    <p:sldId id="345" r:id="rId61"/>
    <p:sldId id="346" r:id="rId62"/>
    <p:sldId id="348" r:id="rId63"/>
    <p:sldId id="398" r:id="rId64"/>
    <p:sldId id="328" r:id="rId65"/>
    <p:sldId id="287" r:id="rId66"/>
    <p:sldId id="331" r:id="rId67"/>
    <p:sldId id="332" r:id="rId68"/>
    <p:sldId id="335" r:id="rId69"/>
    <p:sldId id="333" r:id="rId70"/>
    <p:sldId id="371" r:id="rId71"/>
    <p:sldId id="372" r:id="rId72"/>
    <p:sldId id="373" r:id="rId73"/>
    <p:sldId id="374" r:id="rId74"/>
    <p:sldId id="334" r:id="rId75"/>
    <p:sldId id="363" r:id="rId76"/>
    <p:sldId id="370" r:id="rId77"/>
    <p:sldId id="399" r:id="rId78"/>
    <p:sldId id="322" r:id="rId79"/>
  </p:sldIdLst>
  <p:sldSz cx="12192000" cy="6858000"/>
  <p:notesSz cx="6858000" cy="9144000"/>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7095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6314" autoAdjust="0"/>
  </p:normalViewPr>
  <p:slideViewPr>
    <p:cSldViewPr snapToGrid="0" showGuides="1">
      <p:cViewPr varScale="1">
        <p:scale>
          <a:sx n="91" d="100"/>
          <a:sy n="91" d="100"/>
        </p:scale>
        <p:origin x="84" y="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539F5-7036-41EC-B706-1E09E7BB4E98}" type="datetimeFigureOut">
              <a:rPr lang="zh-CN" altLang="en-US" smtClean="0"/>
              <a:t>2022/3/27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60CB8-A527-4374-BCDF-18654784AD8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sym typeface="+mn-ea"/>
              </a:rPr>
              <a:t>分组关系：</a:t>
            </a:r>
            <a:r>
              <a:rPr lang="zh-CN" altLang="en-US" kern="0" noProof="0" dirty="0">
                <a:ln>
                  <a:noFill/>
                </a:ln>
                <a:solidFill>
                  <a:schemeClr val="bg1"/>
                </a:solidFill>
                <a:effectLst/>
                <a:uLnTx/>
                <a:uFillTx/>
                <a:latin typeface="Century Gothic" panose="020B0502020202020204"/>
                <a:ea typeface="微软雅黑" panose="020B0503020204020204" pitchFamily="34" charset="-122"/>
                <a:sym typeface="+mn-ea"/>
              </a:rPr>
              <a:t>在一些用例图中，用例的数目可能很多，这时就需要把这些用例组织起来。（</a:t>
            </a:r>
            <a:r>
              <a:rPr lang="zh-CN" altLang="en-US" dirty="0">
                <a:latin typeface="宋体" panose="02010600030101010101" pitchFamily="2" charset="-122"/>
                <a:ea typeface="宋体" panose="02010600030101010101" pitchFamily="2" charset="-122"/>
                <a:sym typeface="+mn-ea"/>
              </a:rPr>
              <a:t>这种情况在一个系统包含很多子系统时会出现。另一种可能是当你按顺序和用户会谈，收集系统需求时，每个需求必须用一个单独的用例来表达，这时就需要某种方式来对这些需求进行分类。）</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6998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20</a:t>
            </a:fld>
            <a:endParaRPr lang="zh-CN" altLang="en-US"/>
          </a:p>
        </p:txBody>
      </p:sp>
    </p:spTree>
    <p:extLst>
      <p:ext uri="{BB962C8B-B14F-4D97-AF65-F5344CB8AC3E}">
        <p14:creationId xmlns:p14="http://schemas.microsoft.com/office/powerpoint/2010/main" val="113385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21</a:t>
            </a:fld>
            <a:endParaRPr lang="zh-CN" altLang="en-US"/>
          </a:p>
        </p:txBody>
      </p:sp>
    </p:spTree>
    <p:extLst>
      <p:ext uri="{BB962C8B-B14F-4D97-AF65-F5344CB8AC3E}">
        <p14:creationId xmlns:p14="http://schemas.microsoft.com/office/powerpoint/2010/main" val="3857563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22</a:t>
            </a:fld>
            <a:endParaRPr lang="zh-CN" altLang="en-US"/>
          </a:p>
        </p:txBody>
      </p:sp>
    </p:spTree>
    <p:extLst>
      <p:ext uri="{BB962C8B-B14F-4D97-AF65-F5344CB8AC3E}">
        <p14:creationId xmlns:p14="http://schemas.microsoft.com/office/powerpoint/2010/main" val="149672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09391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74490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77895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15807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31037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99438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091548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5660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98979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79946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1302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99923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27728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20738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878117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74787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64702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0356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02632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62</a:t>
            </a:fld>
            <a:endParaRPr lang="zh-CN" altLang="en-US"/>
          </a:p>
        </p:txBody>
      </p:sp>
    </p:spTree>
    <p:extLst>
      <p:ext uri="{BB962C8B-B14F-4D97-AF65-F5344CB8AC3E}">
        <p14:creationId xmlns:p14="http://schemas.microsoft.com/office/powerpoint/2010/main" val="1092054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65</a:t>
            </a:fld>
            <a:endParaRPr lang="zh-CN" altLang="en-US"/>
          </a:p>
        </p:txBody>
      </p:sp>
    </p:spTree>
    <p:extLst>
      <p:ext uri="{BB962C8B-B14F-4D97-AF65-F5344CB8AC3E}">
        <p14:creationId xmlns:p14="http://schemas.microsoft.com/office/powerpoint/2010/main" val="23704107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66</a:t>
            </a:fld>
            <a:endParaRPr lang="zh-CN" altLang="en-US"/>
          </a:p>
        </p:txBody>
      </p:sp>
    </p:spTree>
    <p:extLst>
      <p:ext uri="{BB962C8B-B14F-4D97-AF65-F5344CB8AC3E}">
        <p14:creationId xmlns:p14="http://schemas.microsoft.com/office/powerpoint/2010/main" val="21874945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67</a:t>
            </a:fld>
            <a:endParaRPr lang="zh-CN" altLang="en-US"/>
          </a:p>
        </p:txBody>
      </p:sp>
    </p:spTree>
    <p:extLst>
      <p:ext uri="{BB962C8B-B14F-4D97-AF65-F5344CB8AC3E}">
        <p14:creationId xmlns:p14="http://schemas.microsoft.com/office/powerpoint/2010/main" val="2852336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68</a:t>
            </a:fld>
            <a:endParaRPr lang="zh-CN" altLang="en-US"/>
          </a:p>
        </p:txBody>
      </p:sp>
    </p:spTree>
    <p:extLst>
      <p:ext uri="{BB962C8B-B14F-4D97-AF65-F5344CB8AC3E}">
        <p14:creationId xmlns:p14="http://schemas.microsoft.com/office/powerpoint/2010/main" val="22431039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69</a:t>
            </a:fld>
            <a:endParaRPr lang="zh-CN" altLang="en-US"/>
          </a:p>
        </p:txBody>
      </p:sp>
    </p:spTree>
    <p:extLst>
      <p:ext uri="{BB962C8B-B14F-4D97-AF65-F5344CB8AC3E}">
        <p14:creationId xmlns:p14="http://schemas.microsoft.com/office/powerpoint/2010/main" val="2324470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70</a:t>
            </a:fld>
            <a:endParaRPr lang="zh-CN" altLang="en-US"/>
          </a:p>
        </p:txBody>
      </p:sp>
    </p:spTree>
    <p:extLst>
      <p:ext uri="{BB962C8B-B14F-4D97-AF65-F5344CB8AC3E}">
        <p14:creationId xmlns:p14="http://schemas.microsoft.com/office/powerpoint/2010/main" val="1692066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71</a:t>
            </a:fld>
            <a:endParaRPr lang="zh-CN" altLang="en-US"/>
          </a:p>
        </p:txBody>
      </p:sp>
    </p:spTree>
    <p:extLst>
      <p:ext uri="{BB962C8B-B14F-4D97-AF65-F5344CB8AC3E}">
        <p14:creationId xmlns:p14="http://schemas.microsoft.com/office/powerpoint/2010/main" val="2439426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72</a:t>
            </a:fld>
            <a:endParaRPr lang="zh-CN" altLang="en-US"/>
          </a:p>
        </p:txBody>
      </p:sp>
    </p:spTree>
    <p:extLst>
      <p:ext uri="{BB962C8B-B14F-4D97-AF65-F5344CB8AC3E}">
        <p14:creationId xmlns:p14="http://schemas.microsoft.com/office/powerpoint/2010/main" val="12798200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75</a:t>
            </a:fld>
            <a:endParaRPr lang="zh-CN" altLang="en-US"/>
          </a:p>
        </p:txBody>
      </p:sp>
    </p:spTree>
    <p:extLst>
      <p:ext uri="{BB962C8B-B14F-4D97-AF65-F5344CB8AC3E}">
        <p14:creationId xmlns:p14="http://schemas.microsoft.com/office/powerpoint/2010/main" val="8055545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76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latin typeface="宋体" panose="02010600030101010101" pitchFamily="2" charset="-122"/>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latin typeface="宋体" panose="02010600030101010101" pitchFamily="2" charset="-122"/>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endParaRPr>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endParaRPr>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endParaRPr>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29228346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30950925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2022/3/27</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2022/3/27</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310150399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21536465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6610285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237178831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416091927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26202310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11759096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41852504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13508521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164599210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203685990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 name="Picture Placeholder 4"/>
          <p:cNvSpPr>
            <a:spLocks noGrp="1"/>
          </p:cNvSpPr>
          <p:nvPr>
            <p:ph type="pic" sz="quarter" idx="11" hasCustomPrompt="1"/>
          </p:nvPr>
        </p:nvSpPr>
        <p:spPr>
          <a:xfrm>
            <a:off x="1494632" y="653145"/>
            <a:ext cx="9202736" cy="2278743"/>
          </a:xfrm>
          <a:prstGeom prst="roundRect">
            <a:avLst>
              <a:gd name="adj" fmla="val 2655"/>
            </a:avLst>
          </a:prstGeom>
          <a:noFill/>
          <a:effectLst>
            <a:outerShdw blurRad="1270000" dist="673100" dir="5400000" sx="86000" sy="86000" algn="t" rotWithShape="0">
              <a:prstClr val="black">
                <a:alpha val="27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157488502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9459" y="1380675"/>
            <a:ext cx="4343399" cy="4343398"/>
          </a:xfrm>
          <a:custGeom>
            <a:avLst/>
            <a:gdLst>
              <a:gd name="connsiteX0" fmla="*/ 2171699 w 4343398"/>
              <a:gd name="connsiteY0" fmla="*/ 0 h 4343398"/>
              <a:gd name="connsiteX1" fmla="*/ 4343398 w 4343398"/>
              <a:gd name="connsiteY1" fmla="*/ 2171699 h 4343398"/>
              <a:gd name="connsiteX2" fmla="*/ 2171699 w 4343398"/>
              <a:gd name="connsiteY2" fmla="*/ 4343398 h 4343398"/>
              <a:gd name="connsiteX3" fmla="*/ 0 w 4343398"/>
              <a:gd name="connsiteY3" fmla="*/ 2171699 h 4343398"/>
              <a:gd name="connsiteX4" fmla="*/ 2171699 w 4343398"/>
              <a:gd name="connsiteY4" fmla="*/ 0 h 434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398" h="4343398">
                <a:moveTo>
                  <a:pt x="2171699" y="0"/>
                </a:moveTo>
                <a:cubicBezTo>
                  <a:pt x="3371095" y="0"/>
                  <a:pt x="4343398" y="972303"/>
                  <a:pt x="4343398" y="2171699"/>
                </a:cubicBezTo>
                <a:cubicBezTo>
                  <a:pt x="4343398" y="3371095"/>
                  <a:pt x="3371095" y="4343398"/>
                  <a:pt x="2171699" y="4343398"/>
                </a:cubicBezTo>
                <a:cubicBezTo>
                  <a:pt x="972303" y="4343398"/>
                  <a:pt x="0" y="3371095"/>
                  <a:pt x="0" y="2171699"/>
                </a:cubicBezTo>
                <a:cubicBezTo>
                  <a:pt x="0" y="972303"/>
                  <a:pt x="972303" y="0"/>
                  <a:pt x="2171699" y="0"/>
                </a:cubicBezTo>
                <a:close/>
              </a:path>
            </a:pathLst>
          </a:custGeom>
          <a:noFill/>
          <a:ln w="127000">
            <a:solidFill>
              <a:schemeClr val="bg1"/>
            </a:solidFill>
          </a:ln>
          <a:effectLst>
            <a:outerShdw blurRad="952500" dist="647700" dir="5400000" sx="85000" sy="85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11575251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22468058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33597055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8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Rectangle 1"/>
          <p:cNvSpPr/>
          <p:nvPr userDrawn="1"/>
        </p:nvSpPr>
        <p:spPr>
          <a:xfrm>
            <a:off x="4521770" y="0"/>
            <a:ext cx="3148463" cy="6858000"/>
          </a:xfrm>
          <a:prstGeom prst="rect">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
        <p:nvSpPr>
          <p:cNvPr id="20" name="Freeform: Shape 19"/>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10450052" y="6601913"/>
            <a:ext cx="823249" cy="148800"/>
            <a:chOff x="10435302" y="6601913"/>
            <a:chExt cx="823249" cy="148800"/>
          </a:xfrm>
          <a:solidFill>
            <a:schemeClr val="accent1"/>
          </a:solidFill>
        </p:grpSpPr>
        <p:sp>
          <p:nvSpPr>
            <p:cNvPr id="26"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7"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8"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15" name="Picture Placeholder 14"/>
          <p:cNvSpPr>
            <a:spLocks noGrp="1"/>
          </p:cNvSpPr>
          <p:nvPr>
            <p:ph type="pic" sz="quarter" idx="10" hasCustomPrompt="1"/>
          </p:nvPr>
        </p:nvSpPr>
        <p:spPr>
          <a:xfrm>
            <a:off x="3418683" y="653143"/>
            <a:ext cx="5354635" cy="5551714"/>
          </a:xfrm>
          <a:prstGeom prst="rect">
            <a:avLst/>
          </a:prstGeom>
          <a:noFill/>
          <a:effectLst>
            <a:outerShdw blurRad="1092200" dist="723900" dir="5400000" sx="87000" sy="87000" algn="t" rotWithShape="0">
              <a:prstClr val="black">
                <a:alpha val="24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4603037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
            <a:ext cx="7924800" cy="6857997"/>
          </a:xfrm>
          <a:custGeom>
            <a:avLst/>
            <a:gdLst>
              <a:gd name="connsiteX0" fmla="*/ 0 w 7924800"/>
              <a:gd name="connsiteY0" fmla="*/ 0 h 6857997"/>
              <a:gd name="connsiteX1" fmla="*/ 7924800 w 7924800"/>
              <a:gd name="connsiteY1" fmla="*/ 0 h 6857997"/>
              <a:gd name="connsiteX2" fmla="*/ 7924800 w 7924800"/>
              <a:gd name="connsiteY2" fmla="*/ 6857997 h 6857997"/>
              <a:gd name="connsiteX3" fmla="*/ 0 w 7924800"/>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7924800" h="6857997">
                <a:moveTo>
                  <a:pt x="0" y="0"/>
                </a:moveTo>
                <a:lnTo>
                  <a:pt x="7924800" y="0"/>
                </a:lnTo>
                <a:lnTo>
                  <a:pt x="7924800" y="6857997"/>
                </a:lnTo>
                <a:lnTo>
                  <a:pt x="0" y="685799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9049854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44_Title Slide">
    <p:bg>
      <p:bgPr>
        <a:solidFill>
          <a:srgbClr val="444C7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02921"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2" name="Picture Placeholder 11"/>
          <p:cNvSpPr>
            <a:spLocks noGrp="1"/>
          </p:cNvSpPr>
          <p:nvPr>
            <p:ph type="pic" sz="quarter" idx="11" hasCustomPrompt="1"/>
          </p:nvPr>
        </p:nvSpPr>
        <p:spPr>
          <a:xfrm>
            <a:off x="6263640"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4" name="Picture Placeholder 13"/>
          <p:cNvSpPr>
            <a:spLocks noGrp="1"/>
          </p:cNvSpPr>
          <p:nvPr>
            <p:ph type="pic" sz="quarter" idx="12" hasCustomPrompt="1"/>
          </p:nvPr>
        </p:nvSpPr>
        <p:spPr>
          <a:xfrm>
            <a:off x="502921" y="3596164"/>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3" name="Picture Placeholder 12"/>
          <p:cNvSpPr>
            <a:spLocks noGrp="1"/>
          </p:cNvSpPr>
          <p:nvPr>
            <p:ph type="pic" sz="quarter" idx="13" hasCustomPrompt="1"/>
          </p:nvPr>
        </p:nvSpPr>
        <p:spPr>
          <a:xfrm>
            <a:off x="6263640" y="3596163"/>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6935361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0-#ppt_w/2"/>
                                          </p:val>
                                        </p:tav>
                                        <p:tav tm="100000">
                                          <p:val>
                                            <p:strVal val="#ppt_x"/>
                                          </p:val>
                                        </p:tav>
                                      </p:tavLst>
                                    </p:anim>
                                    <p:anim calcmode="lin" valueType="num">
                                      <p:cBhvr additive="base">
                                        <p:cTn id="20"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30343144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5" name="Rectangle 4"/>
          <p:cNvSpPr/>
          <p:nvPr userDrawn="1"/>
        </p:nvSpPr>
        <p:spPr>
          <a:xfrm>
            <a:off x="1" y="1932079"/>
            <a:ext cx="12192000" cy="3893508"/>
          </a:xfrm>
          <a:prstGeom prst="rect">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33706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7870109"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4530793"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5" name="Picture Placeholder 14"/>
          <p:cNvSpPr>
            <a:spLocks noGrp="1"/>
          </p:cNvSpPr>
          <p:nvPr>
            <p:ph type="pic" sz="quarter" idx="12" hasCustomPrompt="1"/>
          </p:nvPr>
        </p:nvSpPr>
        <p:spPr>
          <a:xfrm>
            <a:off x="1191476"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22816354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25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17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36953727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12191999" cy="50144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20423253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23401958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1809750"/>
            <a:ext cx="12191988" cy="5048250"/>
          </a:xfrm>
          <a:custGeom>
            <a:avLst/>
            <a:gdLst>
              <a:gd name="connsiteX0" fmla="*/ 243840 w 12191988"/>
              <a:gd name="connsiteY0" fmla="*/ 0 h 5048250"/>
              <a:gd name="connsiteX1" fmla="*/ 468518 w 12191988"/>
              <a:gd name="connsiteY1" fmla="*/ 148926 h 5048250"/>
              <a:gd name="connsiteX2" fmla="*/ 487676 w 12191988"/>
              <a:gd name="connsiteY2" fmla="*/ 243819 h 5048250"/>
              <a:gd name="connsiteX3" fmla="*/ 487676 w 12191988"/>
              <a:gd name="connsiteY3" fmla="*/ 1127758 h 5048250"/>
              <a:gd name="connsiteX4" fmla="*/ 731516 w 12191988"/>
              <a:gd name="connsiteY4" fmla="*/ 1371598 h 5048250"/>
              <a:gd name="connsiteX5" fmla="*/ 975356 w 12191988"/>
              <a:gd name="connsiteY5" fmla="*/ 1127758 h 5048250"/>
              <a:gd name="connsiteX6" fmla="*/ 975356 w 12191988"/>
              <a:gd name="connsiteY6" fmla="*/ 243819 h 5048250"/>
              <a:gd name="connsiteX7" fmla="*/ 975360 w 12191988"/>
              <a:gd name="connsiteY7" fmla="*/ 243839 h 5048250"/>
              <a:gd name="connsiteX8" fmla="*/ 994522 w 12191988"/>
              <a:gd name="connsiteY8" fmla="*/ 148926 h 5048250"/>
              <a:gd name="connsiteX9" fmla="*/ 1219200 w 12191988"/>
              <a:gd name="connsiteY9" fmla="*/ 0 h 5048250"/>
              <a:gd name="connsiteX10" fmla="*/ 1443877 w 12191988"/>
              <a:gd name="connsiteY10" fmla="*/ 148926 h 5048250"/>
              <a:gd name="connsiteX11" fmla="*/ 1463036 w 12191988"/>
              <a:gd name="connsiteY11" fmla="*/ 243822 h 5048250"/>
              <a:gd name="connsiteX12" fmla="*/ 1463036 w 12191988"/>
              <a:gd name="connsiteY12" fmla="*/ 718185 h 5048250"/>
              <a:gd name="connsiteX13" fmla="*/ 1706876 w 12191988"/>
              <a:gd name="connsiteY13" fmla="*/ 962023 h 5048250"/>
              <a:gd name="connsiteX14" fmla="*/ 1950716 w 12191988"/>
              <a:gd name="connsiteY14" fmla="*/ 718185 h 5048250"/>
              <a:gd name="connsiteX15" fmla="*/ 1950716 w 12191988"/>
              <a:gd name="connsiteY15" fmla="*/ 243823 h 5048250"/>
              <a:gd name="connsiteX16" fmla="*/ 1950719 w 12191988"/>
              <a:gd name="connsiteY16" fmla="*/ 243839 h 5048250"/>
              <a:gd name="connsiteX17" fmla="*/ 1969881 w 12191988"/>
              <a:gd name="connsiteY17" fmla="*/ 148926 h 5048250"/>
              <a:gd name="connsiteX18" fmla="*/ 2194561 w 12191988"/>
              <a:gd name="connsiteY18" fmla="*/ 0 h 5048250"/>
              <a:gd name="connsiteX19" fmla="*/ 2419239 w 12191988"/>
              <a:gd name="connsiteY19" fmla="*/ 148926 h 5048250"/>
              <a:gd name="connsiteX20" fmla="*/ 2438396 w 12191988"/>
              <a:gd name="connsiteY20" fmla="*/ 243817 h 5048250"/>
              <a:gd name="connsiteX21" fmla="*/ 2438396 w 12191988"/>
              <a:gd name="connsiteY21" fmla="*/ 1356358 h 5048250"/>
              <a:gd name="connsiteX22" fmla="*/ 2682236 w 12191988"/>
              <a:gd name="connsiteY22" fmla="*/ 1600199 h 5048250"/>
              <a:gd name="connsiteX23" fmla="*/ 2926076 w 12191988"/>
              <a:gd name="connsiteY23" fmla="*/ 1356358 h 5048250"/>
              <a:gd name="connsiteX24" fmla="*/ 2926076 w 12191988"/>
              <a:gd name="connsiteY24" fmla="*/ 243816 h 5048250"/>
              <a:gd name="connsiteX25" fmla="*/ 2926081 w 12191988"/>
              <a:gd name="connsiteY25" fmla="*/ 243839 h 5048250"/>
              <a:gd name="connsiteX26" fmla="*/ 2945242 w 12191988"/>
              <a:gd name="connsiteY26" fmla="*/ 148926 h 5048250"/>
              <a:gd name="connsiteX27" fmla="*/ 3169919 w 12191988"/>
              <a:gd name="connsiteY27" fmla="*/ 0 h 5048250"/>
              <a:gd name="connsiteX28" fmla="*/ 3394599 w 12191988"/>
              <a:gd name="connsiteY28" fmla="*/ 148926 h 5048250"/>
              <a:gd name="connsiteX29" fmla="*/ 3413756 w 12191988"/>
              <a:gd name="connsiteY29" fmla="*/ 243820 h 5048250"/>
              <a:gd name="connsiteX30" fmla="*/ 3413756 w 12191988"/>
              <a:gd name="connsiteY30" fmla="*/ 546735 h 5048250"/>
              <a:gd name="connsiteX31" fmla="*/ 3657596 w 12191988"/>
              <a:gd name="connsiteY31" fmla="*/ 790575 h 5048250"/>
              <a:gd name="connsiteX32" fmla="*/ 3901436 w 12191988"/>
              <a:gd name="connsiteY32" fmla="*/ 546735 h 5048250"/>
              <a:gd name="connsiteX33" fmla="*/ 3901436 w 12191988"/>
              <a:gd name="connsiteY33" fmla="*/ 243821 h 5048250"/>
              <a:gd name="connsiteX34" fmla="*/ 3901439 w 12191988"/>
              <a:gd name="connsiteY34" fmla="*/ 243839 h 5048250"/>
              <a:gd name="connsiteX35" fmla="*/ 3920601 w 12191988"/>
              <a:gd name="connsiteY35" fmla="*/ 148926 h 5048250"/>
              <a:gd name="connsiteX36" fmla="*/ 4145279 w 12191988"/>
              <a:gd name="connsiteY36" fmla="*/ 0 h 5048250"/>
              <a:gd name="connsiteX37" fmla="*/ 4389116 w 12191988"/>
              <a:gd name="connsiteY37" fmla="*/ 243840 h 5048250"/>
              <a:gd name="connsiteX38" fmla="*/ 4389116 w 12191988"/>
              <a:gd name="connsiteY38" fmla="*/ 1908808 h 5048250"/>
              <a:gd name="connsiteX39" fmla="*/ 4632955 w 12191988"/>
              <a:gd name="connsiteY39" fmla="*/ 2152648 h 5048250"/>
              <a:gd name="connsiteX40" fmla="*/ 4876795 w 12191988"/>
              <a:gd name="connsiteY40" fmla="*/ 1908808 h 5048250"/>
              <a:gd name="connsiteX41" fmla="*/ 4876795 w 12191988"/>
              <a:gd name="connsiteY41" fmla="*/ 243829 h 5048250"/>
              <a:gd name="connsiteX42" fmla="*/ 4876797 w 12191988"/>
              <a:gd name="connsiteY42" fmla="*/ 243840 h 5048250"/>
              <a:gd name="connsiteX43" fmla="*/ 5120638 w 12191988"/>
              <a:gd name="connsiteY43" fmla="*/ 0 h 5048250"/>
              <a:gd name="connsiteX44" fmla="*/ 5345317 w 12191988"/>
              <a:gd name="connsiteY44" fmla="*/ 148926 h 5048250"/>
              <a:gd name="connsiteX45" fmla="*/ 5364474 w 12191988"/>
              <a:gd name="connsiteY45" fmla="*/ 243825 h 5048250"/>
              <a:gd name="connsiteX46" fmla="*/ 5364474 w 12191988"/>
              <a:gd name="connsiteY46" fmla="*/ 975359 h 5048250"/>
              <a:gd name="connsiteX47" fmla="*/ 5608317 w 12191988"/>
              <a:gd name="connsiteY47" fmla="*/ 1219199 h 5048250"/>
              <a:gd name="connsiteX48" fmla="*/ 5852157 w 12191988"/>
              <a:gd name="connsiteY48" fmla="*/ 975359 h 5048250"/>
              <a:gd name="connsiteX49" fmla="*/ 5852157 w 12191988"/>
              <a:gd name="connsiteY49" fmla="*/ 243840 h 5048250"/>
              <a:gd name="connsiteX50" fmla="*/ 6095996 w 12191988"/>
              <a:gd name="connsiteY50" fmla="*/ 0 h 5048250"/>
              <a:gd name="connsiteX51" fmla="*/ 6339834 w 12191988"/>
              <a:gd name="connsiteY51" fmla="*/ 243840 h 5048250"/>
              <a:gd name="connsiteX52" fmla="*/ 6339834 w 12191988"/>
              <a:gd name="connsiteY52" fmla="*/ 1604009 h 5048250"/>
              <a:gd name="connsiteX53" fmla="*/ 6583674 w 12191988"/>
              <a:gd name="connsiteY53" fmla="*/ 1847849 h 5048250"/>
              <a:gd name="connsiteX54" fmla="*/ 6827514 w 12191988"/>
              <a:gd name="connsiteY54" fmla="*/ 1604009 h 5048250"/>
              <a:gd name="connsiteX55" fmla="*/ 6827514 w 12191988"/>
              <a:gd name="connsiteY55" fmla="*/ 243840 h 5048250"/>
              <a:gd name="connsiteX56" fmla="*/ 7071354 w 12191988"/>
              <a:gd name="connsiteY56" fmla="*/ 0 h 5048250"/>
              <a:gd name="connsiteX57" fmla="*/ 7315194 w 12191988"/>
              <a:gd name="connsiteY57" fmla="*/ 243840 h 5048250"/>
              <a:gd name="connsiteX58" fmla="*/ 7315194 w 12191988"/>
              <a:gd name="connsiteY58" fmla="*/ 441960 h 5048250"/>
              <a:gd name="connsiteX59" fmla="*/ 7559034 w 12191988"/>
              <a:gd name="connsiteY59" fmla="*/ 685800 h 5048250"/>
              <a:gd name="connsiteX60" fmla="*/ 7802874 w 12191988"/>
              <a:gd name="connsiteY60" fmla="*/ 441960 h 5048250"/>
              <a:gd name="connsiteX61" fmla="*/ 7802874 w 12191988"/>
              <a:gd name="connsiteY61" fmla="*/ 243840 h 5048250"/>
              <a:gd name="connsiteX62" fmla="*/ 8046714 w 12191988"/>
              <a:gd name="connsiteY62" fmla="*/ 0 h 5048250"/>
              <a:gd name="connsiteX63" fmla="*/ 8290554 w 12191988"/>
              <a:gd name="connsiteY63" fmla="*/ 243840 h 5048250"/>
              <a:gd name="connsiteX64" fmla="*/ 8290554 w 12191988"/>
              <a:gd name="connsiteY64" fmla="*/ 1127759 h 5048250"/>
              <a:gd name="connsiteX65" fmla="*/ 8534394 w 12191988"/>
              <a:gd name="connsiteY65" fmla="*/ 1371599 h 5048250"/>
              <a:gd name="connsiteX66" fmla="*/ 8778234 w 12191988"/>
              <a:gd name="connsiteY66" fmla="*/ 1127759 h 5048250"/>
              <a:gd name="connsiteX67" fmla="*/ 8778234 w 12191988"/>
              <a:gd name="connsiteY67" fmla="*/ 243840 h 5048250"/>
              <a:gd name="connsiteX68" fmla="*/ 9022074 w 12191988"/>
              <a:gd name="connsiteY68" fmla="*/ 0 h 5048250"/>
              <a:gd name="connsiteX69" fmla="*/ 9265914 w 12191988"/>
              <a:gd name="connsiteY69" fmla="*/ 243840 h 5048250"/>
              <a:gd name="connsiteX70" fmla="*/ 9265914 w 12191988"/>
              <a:gd name="connsiteY70" fmla="*/ 718185 h 5048250"/>
              <a:gd name="connsiteX71" fmla="*/ 9509754 w 12191988"/>
              <a:gd name="connsiteY71" fmla="*/ 962025 h 5048250"/>
              <a:gd name="connsiteX72" fmla="*/ 9753594 w 12191988"/>
              <a:gd name="connsiteY72" fmla="*/ 718185 h 5048250"/>
              <a:gd name="connsiteX73" fmla="*/ 9753594 w 12191988"/>
              <a:gd name="connsiteY73" fmla="*/ 243840 h 5048250"/>
              <a:gd name="connsiteX74" fmla="*/ 9997434 w 12191988"/>
              <a:gd name="connsiteY74" fmla="*/ 0 h 5048250"/>
              <a:gd name="connsiteX75" fmla="*/ 10241274 w 12191988"/>
              <a:gd name="connsiteY75" fmla="*/ 243840 h 5048250"/>
              <a:gd name="connsiteX76" fmla="*/ 10241274 w 12191988"/>
              <a:gd name="connsiteY76" fmla="*/ 1908810 h 5048250"/>
              <a:gd name="connsiteX77" fmla="*/ 10485114 w 12191988"/>
              <a:gd name="connsiteY77" fmla="*/ 2152650 h 5048250"/>
              <a:gd name="connsiteX78" fmla="*/ 10728954 w 12191988"/>
              <a:gd name="connsiteY78" fmla="*/ 1908810 h 5048250"/>
              <a:gd name="connsiteX79" fmla="*/ 10728954 w 12191988"/>
              <a:gd name="connsiteY79" fmla="*/ 243840 h 5048250"/>
              <a:gd name="connsiteX80" fmla="*/ 10972794 w 12191988"/>
              <a:gd name="connsiteY80" fmla="*/ 0 h 5048250"/>
              <a:gd name="connsiteX81" fmla="*/ 11216634 w 12191988"/>
              <a:gd name="connsiteY81" fmla="*/ 243840 h 5048250"/>
              <a:gd name="connsiteX82" fmla="*/ 11216634 w 12191988"/>
              <a:gd name="connsiteY82" fmla="*/ 975360 h 5048250"/>
              <a:gd name="connsiteX83" fmla="*/ 11460474 w 12191988"/>
              <a:gd name="connsiteY83" fmla="*/ 1219200 h 5048250"/>
              <a:gd name="connsiteX84" fmla="*/ 11704314 w 12191988"/>
              <a:gd name="connsiteY84" fmla="*/ 975360 h 5048250"/>
              <a:gd name="connsiteX85" fmla="*/ 11704314 w 12191988"/>
              <a:gd name="connsiteY85" fmla="*/ 243840 h 5048250"/>
              <a:gd name="connsiteX86" fmla="*/ 11948154 w 12191988"/>
              <a:gd name="connsiteY86" fmla="*/ 0 h 5048250"/>
              <a:gd name="connsiteX87" fmla="*/ 12172832 w 12191988"/>
              <a:gd name="connsiteY87" fmla="*/ 148926 h 5048250"/>
              <a:gd name="connsiteX88" fmla="*/ 12191988 w 12191988"/>
              <a:gd name="connsiteY88" fmla="*/ 243810 h 5048250"/>
              <a:gd name="connsiteX89" fmla="*/ 12191988 w 12191988"/>
              <a:gd name="connsiteY89" fmla="*/ 5048250 h 5048250"/>
              <a:gd name="connsiteX90" fmla="*/ 0 w 12191988"/>
              <a:gd name="connsiteY90" fmla="*/ 5048250 h 5048250"/>
              <a:gd name="connsiteX91" fmla="*/ 0 w 12191988"/>
              <a:gd name="connsiteY91" fmla="*/ 243840 h 5048250"/>
              <a:gd name="connsiteX92" fmla="*/ 243840 w 12191988"/>
              <a:gd name="connsiteY92"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191988" h="5048250">
                <a:moveTo>
                  <a:pt x="243840" y="0"/>
                </a:moveTo>
                <a:cubicBezTo>
                  <a:pt x="344842" y="0"/>
                  <a:pt x="431501" y="61408"/>
                  <a:pt x="468518" y="148926"/>
                </a:cubicBezTo>
                <a:lnTo>
                  <a:pt x="487676" y="243819"/>
                </a:lnTo>
                <a:lnTo>
                  <a:pt x="487676" y="1127758"/>
                </a:lnTo>
                <a:cubicBezTo>
                  <a:pt x="487676" y="1262427"/>
                  <a:pt x="596847" y="1371598"/>
                  <a:pt x="731516" y="1371598"/>
                </a:cubicBezTo>
                <a:cubicBezTo>
                  <a:pt x="866185" y="1371598"/>
                  <a:pt x="975356" y="1262427"/>
                  <a:pt x="975356" y="1127758"/>
                </a:cubicBezTo>
                <a:lnTo>
                  <a:pt x="975356" y="243819"/>
                </a:lnTo>
                <a:lnTo>
                  <a:pt x="975360" y="243839"/>
                </a:lnTo>
                <a:lnTo>
                  <a:pt x="994522" y="148926"/>
                </a:lnTo>
                <a:cubicBezTo>
                  <a:pt x="1031539" y="61408"/>
                  <a:pt x="1118198" y="0"/>
                  <a:pt x="1219200" y="0"/>
                </a:cubicBezTo>
                <a:cubicBezTo>
                  <a:pt x="1320201" y="0"/>
                  <a:pt x="1406860" y="61408"/>
                  <a:pt x="1443877" y="148926"/>
                </a:cubicBezTo>
                <a:lnTo>
                  <a:pt x="1463036" y="243822"/>
                </a:lnTo>
                <a:lnTo>
                  <a:pt x="1463036" y="718185"/>
                </a:lnTo>
                <a:cubicBezTo>
                  <a:pt x="1463036" y="852854"/>
                  <a:pt x="1572207" y="962023"/>
                  <a:pt x="1706876" y="962023"/>
                </a:cubicBezTo>
                <a:cubicBezTo>
                  <a:pt x="1841545" y="962023"/>
                  <a:pt x="1950716" y="852854"/>
                  <a:pt x="1950716" y="718185"/>
                </a:cubicBezTo>
                <a:lnTo>
                  <a:pt x="1950716" y="243823"/>
                </a:lnTo>
                <a:lnTo>
                  <a:pt x="1950719" y="243839"/>
                </a:lnTo>
                <a:lnTo>
                  <a:pt x="1969881" y="148926"/>
                </a:lnTo>
                <a:cubicBezTo>
                  <a:pt x="2006898" y="61408"/>
                  <a:pt x="2093557" y="0"/>
                  <a:pt x="2194561" y="0"/>
                </a:cubicBezTo>
                <a:cubicBezTo>
                  <a:pt x="2295563" y="0"/>
                  <a:pt x="2382222" y="61408"/>
                  <a:pt x="2419239" y="148926"/>
                </a:cubicBezTo>
                <a:lnTo>
                  <a:pt x="2438396" y="243817"/>
                </a:lnTo>
                <a:lnTo>
                  <a:pt x="2438396" y="1356358"/>
                </a:lnTo>
                <a:cubicBezTo>
                  <a:pt x="2438396" y="1491028"/>
                  <a:pt x="2547567" y="1600199"/>
                  <a:pt x="2682236" y="1600199"/>
                </a:cubicBezTo>
                <a:cubicBezTo>
                  <a:pt x="2816905" y="1600199"/>
                  <a:pt x="2926076" y="1491028"/>
                  <a:pt x="2926076" y="1356358"/>
                </a:cubicBezTo>
                <a:lnTo>
                  <a:pt x="2926076" y="243816"/>
                </a:lnTo>
                <a:lnTo>
                  <a:pt x="2926081" y="243839"/>
                </a:lnTo>
                <a:lnTo>
                  <a:pt x="2945242" y="148926"/>
                </a:lnTo>
                <a:cubicBezTo>
                  <a:pt x="2982258" y="61408"/>
                  <a:pt x="3068918" y="0"/>
                  <a:pt x="3169919" y="0"/>
                </a:cubicBezTo>
                <a:cubicBezTo>
                  <a:pt x="3270922" y="0"/>
                  <a:pt x="3357581" y="61408"/>
                  <a:pt x="3394599" y="148926"/>
                </a:cubicBezTo>
                <a:lnTo>
                  <a:pt x="3413756" y="243820"/>
                </a:lnTo>
                <a:lnTo>
                  <a:pt x="3413756" y="546735"/>
                </a:lnTo>
                <a:cubicBezTo>
                  <a:pt x="3413756" y="681404"/>
                  <a:pt x="3522927" y="790575"/>
                  <a:pt x="3657596" y="790575"/>
                </a:cubicBezTo>
                <a:cubicBezTo>
                  <a:pt x="3792264" y="790575"/>
                  <a:pt x="3901436" y="681404"/>
                  <a:pt x="3901436" y="546735"/>
                </a:cubicBezTo>
                <a:lnTo>
                  <a:pt x="3901436" y="243821"/>
                </a:lnTo>
                <a:lnTo>
                  <a:pt x="3901439" y="243839"/>
                </a:lnTo>
                <a:lnTo>
                  <a:pt x="3920601" y="148926"/>
                </a:lnTo>
                <a:cubicBezTo>
                  <a:pt x="3957618" y="61408"/>
                  <a:pt x="4044277" y="0"/>
                  <a:pt x="4145279" y="0"/>
                </a:cubicBezTo>
                <a:cubicBezTo>
                  <a:pt x="4279945" y="0"/>
                  <a:pt x="4389116" y="109171"/>
                  <a:pt x="4389116" y="243840"/>
                </a:cubicBezTo>
                <a:lnTo>
                  <a:pt x="4389116" y="1908808"/>
                </a:lnTo>
                <a:cubicBezTo>
                  <a:pt x="4389116" y="2043477"/>
                  <a:pt x="4498286" y="2152648"/>
                  <a:pt x="4632955" y="2152648"/>
                </a:cubicBezTo>
                <a:cubicBezTo>
                  <a:pt x="4767623" y="2152648"/>
                  <a:pt x="4876795" y="2043477"/>
                  <a:pt x="4876795" y="1908808"/>
                </a:cubicBezTo>
                <a:lnTo>
                  <a:pt x="4876795" y="243829"/>
                </a:lnTo>
                <a:lnTo>
                  <a:pt x="4876797" y="243840"/>
                </a:lnTo>
                <a:cubicBezTo>
                  <a:pt x="4876797" y="109171"/>
                  <a:pt x="4985968" y="0"/>
                  <a:pt x="5120638" y="0"/>
                </a:cubicBezTo>
                <a:cubicBezTo>
                  <a:pt x="5221639" y="0"/>
                  <a:pt x="5308299" y="61408"/>
                  <a:pt x="5345317" y="148926"/>
                </a:cubicBezTo>
                <a:lnTo>
                  <a:pt x="5364474" y="243825"/>
                </a:lnTo>
                <a:lnTo>
                  <a:pt x="5364474" y="975359"/>
                </a:lnTo>
                <a:cubicBezTo>
                  <a:pt x="5364474" y="1110027"/>
                  <a:pt x="5473648" y="1219199"/>
                  <a:pt x="5608317" y="1219199"/>
                </a:cubicBezTo>
                <a:cubicBezTo>
                  <a:pt x="5742984" y="1219199"/>
                  <a:pt x="5852157" y="1110027"/>
                  <a:pt x="5852157" y="975359"/>
                </a:cubicBezTo>
                <a:lnTo>
                  <a:pt x="5852157" y="243840"/>
                </a:lnTo>
                <a:cubicBezTo>
                  <a:pt x="5852157" y="109171"/>
                  <a:pt x="5961326" y="0"/>
                  <a:pt x="6095996" y="0"/>
                </a:cubicBezTo>
                <a:cubicBezTo>
                  <a:pt x="6230663" y="0"/>
                  <a:pt x="6339834" y="109171"/>
                  <a:pt x="6339834" y="243840"/>
                </a:cubicBezTo>
                <a:lnTo>
                  <a:pt x="6339834" y="1604009"/>
                </a:lnTo>
                <a:cubicBezTo>
                  <a:pt x="6339834" y="1738678"/>
                  <a:pt x="6449005" y="1847849"/>
                  <a:pt x="6583674" y="1847849"/>
                </a:cubicBezTo>
                <a:cubicBezTo>
                  <a:pt x="6718343" y="1847849"/>
                  <a:pt x="6827514" y="1738678"/>
                  <a:pt x="6827514" y="1604009"/>
                </a:cubicBezTo>
                <a:lnTo>
                  <a:pt x="6827514" y="243840"/>
                </a:lnTo>
                <a:cubicBezTo>
                  <a:pt x="6827514" y="109171"/>
                  <a:pt x="6936685" y="0"/>
                  <a:pt x="7071354" y="0"/>
                </a:cubicBezTo>
                <a:cubicBezTo>
                  <a:pt x="7206023" y="0"/>
                  <a:pt x="7315194" y="109171"/>
                  <a:pt x="7315194" y="243840"/>
                </a:cubicBezTo>
                <a:lnTo>
                  <a:pt x="7315194" y="441960"/>
                </a:lnTo>
                <a:cubicBezTo>
                  <a:pt x="7315194" y="576629"/>
                  <a:pt x="7424365" y="685800"/>
                  <a:pt x="7559034" y="685800"/>
                </a:cubicBezTo>
                <a:cubicBezTo>
                  <a:pt x="7693703" y="685800"/>
                  <a:pt x="7802874" y="576629"/>
                  <a:pt x="7802874" y="441960"/>
                </a:cubicBezTo>
                <a:lnTo>
                  <a:pt x="7802874" y="243840"/>
                </a:lnTo>
                <a:cubicBezTo>
                  <a:pt x="7802874" y="109171"/>
                  <a:pt x="7912045" y="0"/>
                  <a:pt x="8046714" y="0"/>
                </a:cubicBezTo>
                <a:cubicBezTo>
                  <a:pt x="8181383" y="0"/>
                  <a:pt x="8290554" y="109171"/>
                  <a:pt x="8290554" y="243840"/>
                </a:cubicBezTo>
                <a:lnTo>
                  <a:pt x="8290554" y="1127759"/>
                </a:lnTo>
                <a:cubicBezTo>
                  <a:pt x="8290554" y="1262428"/>
                  <a:pt x="8399725" y="1371599"/>
                  <a:pt x="8534394" y="1371599"/>
                </a:cubicBezTo>
                <a:cubicBezTo>
                  <a:pt x="8669063" y="1371599"/>
                  <a:pt x="8778234" y="1262428"/>
                  <a:pt x="8778234" y="1127759"/>
                </a:cubicBezTo>
                <a:lnTo>
                  <a:pt x="8778234" y="243840"/>
                </a:lnTo>
                <a:cubicBezTo>
                  <a:pt x="8778234" y="109171"/>
                  <a:pt x="8887405" y="0"/>
                  <a:pt x="9022074" y="0"/>
                </a:cubicBezTo>
                <a:cubicBezTo>
                  <a:pt x="9156743" y="0"/>
                  <a:pt x="9265914" y="109171"/>
                  <a:pt x="9265914" y="243840"/>
                </a:cubicBezTo>
                <a:lnTo>
                  <a:pt x="9265914" y="718185"/>
                </a:lnTo>
                <a:cubicBezTo>
                  <a:pt x="9265914" y="852854"/>
                  <a:pt x="9375085" y="962025"/>
                  <a:pt x="9509754" y="962025"/>
                </a:cubicBezTo>
                <a:cubicBezTo>
                  <a:pt x="9644423" y="962025"/>
                  <a:pt x="9753594" y="852854"/>
                  <a:pt x="9753594" y="718185"/>
                </a:cubicBezTo>
                <a:lnTo>
                  <a:pt x="9753594" y="243840"/>
                </a:lnTo>
                <a:cubicBezTo>
                  <a:pt x="9753594" y="109171"/>
                  <a:pt x="9862765" y="0"/>
                  <a:pt x="9997434" y="0"/>
                </a:cubicBezTo>
                <a:cubicBezTo>
                  <a:pt x="10132103" y="0"/>
                  <a:pt x="10241274" y="109171"/>
                  <a:pt x="10241274" y="243840"/>
                </a:cubicBezTo>
                <a:lnTo>
                  <a:pt x="10241274" y="1908810"/>
                </a:lnTo>
                <a:cubicBezTo>
                  <a:pt x="10241274" y="2043478"/>
                  <a:pt x="10350445" y="2152650"/>
                  <a:pt x="10485114" y="2152650"/>
                </a:cubicBezTo>
                <a:cubicBezTo>
                  <a:pt x="10619783" y="2152650"/>
                  <a:pt x="10728954" y="2043478"/>
                  <a:pt x="10728954" y="1908810"/>
                </a:cubicBezTo>
                <a:lnTo>
                  <a:pt x="10728954" y="243840"/>
                </a:lnTo>
                <a:cubicBezTo>
                  <a:pt x="10728954" y="109171"/>
                  <a:pt x="10838125" y="0"/>
                  <a:pt x="10972794" y="0"/>
                </a:cubicBezTo>
                <a:cubicBezTo>
                  <a:pt x="11107463" y="0"/>
                  <a:pt x="11216634" y="109171"/>
                  <a:pt x="11216634" y="243840"/>
                </a:cubicBezTo>
                <a:lnTo>
                  <a:pt x="11216634" y="975360"/>
                </a:lnTo>
                <a:cubicBezTo>
                  <a:pt x="11216634" y="1110029"/>
                  <a:pt x="11325805" y="1219200"/>
                  <a:pt x="11460474" y="1219200"/>
                </a:cubicBezTo>
                <a:cubicBezTo>
                  <a:pt x="11595143" y="1219200"/>
                  <a:pt x="11704314" y="1110029"/>
                  <a:pt x="11704314" y="975360"/>
                </a:cubicBezTo>
                <a:lnTo>
                  <a:pt x="11704314" y="243840"/>
                </a:lnTo>
                <a:cubicBezTo>
                  <a:pt x="11704314" y="109171"/>
                  <a:pt x="11813485" y="0"/>
                  <a:pt x="11948154" y="0"/>
                </a:cubicBezTo>
                <a:cubicBezTo>
                  <a:pt x="12049156" y="0"/>
                  <a:pt x="12135815" y="61408"/>
                  <a:pt x="12172832" y="148926"/>
                </a:cubicBezTo>
                <a:lnTo>
                  <a:pt x="12191988" y="243810"/>
                </a:lnTo>
                <a:lnTo>
                  <a:pt x="12191988" y="5048250"/>
                </a:lnTo>
                <a:lnTo>
                  <a:pt x="0" y="5048250"/>
                </a:lnTo>
                <a:lnTo>
                  <a:pt x="0" y="243840"/>
                </a:lnTo>
                <a:cubicBezTo>
                  <a:pt x="0" y="109171"/>
                  <a:pt x="109171" y="0"/>
                  <a:pt x="24384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15937719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5" name="Freeform: Shape 14"/>
          <p:cNvSpPr/>
          <p:nvPr userDrawn="1"/>
        </p:nvSpPr>
        <p:spPr>
          <a:xfrm>
            <a:off x="0" y="0"/>
            <a:ext cx="12192000" cy="3920052"/>
          </a:xfrm>
          <a:custGeom>
            <a:avLst/>
            <a:gdLst>
              <a:gd name="connsiteX0" fmla="*/ 0 w 12192000"/>
              <a:gd name="connsiteY0" fmla="*/ 0 h 3920052"/>
              <a:gd name="connsiteX1" fmla="*/ 12192000 w 12192000"/>
              <a:gd name="connsiteY1" fmla="*/ 0 h 3920052"/>
              <a:gd name="connsiteX2" fmla="*/ 12192000 w 12192000"/>
              <a:gd name="connsiteY2" fmla="*/ 3920052 h 3920052"/>
              <a:gd name="connsiteX3" fmla="*/ 12073399 w 12192000"/>
              <a:gd name="connsiteY3" fmla="*/ 3854859 h 3920052"/>
              <a:gd name="connsiteX4" fmla="*/ 11149781 w 12192000"/>
              <a:gd name="connsiteY4" fmla="*/ 3480619 h 3920052"/>
              <a:gd name="connsiteX5" fmla="*/ 8023123 w 12192000"/>
              <a:gd name="connsiteY5" fmla="*/ 3156155 h 3920052"/>
              <a:gd name="connsiteX6" fmla="*/ 6253316 w 12192000"/>
              <a:gd name="connsiteY6" fmla="*/ 2241755 h 3920052"/>
              <a:gd name="connsiteX7" fmla="*/ 3510116 w 12192000"/>
              <a:gd name="connsiteY7" fmla="*/ 2123768 h 3920052"/>
              <a:gd name="connsiteX8" fmla="*/ 1297858 w 12192000"/>
              <a:gd name="connsiteY8" fmla="*/ 973394 h 3920052"/>
              <a:gd name="connsiteX9" fmla="*/ 49776 w 12192000"/>
              <a:gd name="connsiteY9" fmla="*/ 883059 h 3920052"/>
              <a:gd name="connsiteX10" fmla="*/ 0 w 12192000"/>
              <a:gd name="connsiteY10" fmla="*/ 883718 h 39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920052">
                <a:moveTo>
                  <a:pt x="0" y="0"/>
                </a:moveTo>
                <a:lnTo>
                  <a:pt x="12192000" y="0"/>
                </a:lnTo>
                <a:lnTo>
                  <a:pt x="12192000" y="3920052"/>
                </a:lnTo>
                <a:lnTo>
                  <a:pt x="12073399" y="3854859"/>
                </a:lnTo>
                <a:cubicBezTo>
                  <a:pt x="11824520" y="3715364"/>
                  <a:pt x="11552904" y="3564193"/>
                  <a:pt x="11149781" y="3480619"/>
                </a:cubicBezTo>
                <a:cubicBezTo>
                  <a:pt x="10343536" y="3313471"/>
                  <a:pt x="8839201" y="3362632"/>
                  <a:pt x="8023123" y="3156155"/>
                </a:cubicBezTo>
                <a:cubicBezTo>
                  <a:pt x="7207046" y="2949678"/>
                  <a:pt x="7005484" y="2413819"/>
                  <a:pt x="6253316" y="2241755"/>
                </a:cubicBezTo>
                <a:cubicBezTo>
                  <a:pt x="5501148" y="2069691"/>
                  <a:pt x="4336027" y="2335161"/>
                  <a:pt x="3510116" y="2123768"/>
                </a:cubicBezTo>
                <a:cubicBezTo>
                  <a:pt x="2684206" y="1912375"/>
                  <a:pt x="2050026" y="1199536"/>
                  <a:pt x="1297858" y="973394"/>
                </a:cubicBezTo>
                <a:cubicBezTo>
                  <a:pt x="921774" y="860323"/>
                  <a:pt x="469491" y="873842"/>
                  <a:pt x="49776" y="883059"/>
                </a:cubicBezTo>
                <a:lnTo>
                  <a:pt x="0" y="883718"/>
                </a:lnTo>
                <a:close/>
              </a:path>
            </a:pathLst>
          </a:custGeom>
          <a:gradFill flip="none" rotWithShape="1">
            <a:gsLst>
              <a:gs pos="0">
                <a:schemeClr val="accent1"/>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userDrawn="1"/>
        </p:nvSpPr>
        <p:spPr>
          <a:xfrm rot="16200000">
            <a:off x="-463101" y="2959212"/>
            <a:ext cx="4557253" cy="1569660"/>
          </a:xfrm>
          <a:prstGeom prst="rect">
            <a:avLst/>
          </a:prstGeom>
          <a:noFill/>
        </p:spPr>
        <p:txBody>
          <a:bodyPr wrap="square" rtlCol="0">
            <a:spAutoFit/>
          </a:bodyPr>
          <a:lstStyle/>
          <a:p>
            <a:r>
              <a:rPr lang="en-US" sz="9600" b="1" dirty="0">
                <a:solidFill>
                  <a:schemeClr val="accent5">
                    <a:lumMod val="50000"/>
                    <a:alpha val="12000"/>
                  </a:schemeClr>
                </a:solidFill>
                <a:latin typeface="+mj-lt"/>
              </a:rPr>
              <a:t>OFFER</a:t>
            </a:r>
          </a:p>
        </p:txBody>
      </p:sp>
      <p:sp>
        <p:nvSpPr>
          <p:cNvPr id="29" name="TextBox 28"/>
          <p:cNvSpPr txBox="1"/>
          <p:nvPr userDrawn="1"/>
        </p:nvSpPr>
        <p:spPr>
          <a:xfrm rot="16200000">
            <a:off x="-1405771" y="3282376"/>
            <a:ext cx="4557253" cy="923330"/>
          </a:xfrm>
          <a:prstGeom prst="rect">
            <a:avLst/>
          </a:prstGeom>
          <a:noFill/>
        </p:spPr>
        <p:txBody>
          <a:bodyPr wrap="square" rtlCol="0">
            <a:spAutoFit/>
          </a:bodyPr>
          <a:lstStyle/>
          <a:p>
            <a:r>
              <a:rPr lang="en-US" sz="5400" b="1" dirty="0">
                <a:solidFill>
                  <a:schemeClr val="accent5">
                    <a:lumMod val="50000"/>
                    <a:alpha val="12000"/>
                  </a:schemeClr>
                </a:solidFill>
                <a:latin typeface="+mj-lt"/>
              </a:rPr>
              <a:t>SPECIAL</a:t>
            </a:r>
          </a:p>
        </p:txBody>
      </p:sp>
      <p:sp>
        <p:nvSpPr>
          <p:cNvPr id="12" name="Picture Placeholder 11"/>
          <p:cNvSpPr>
            <a:spLocks noGrp="1"/>
          </p:cNvSpPr>
          <p:nvPr>
            <p:ph type="pic" sz="quarter" idx="10" hasCustomPrompt="1"/>
          </p:nvPr>
        </p:nvSpPr>
        <p:spPr>
          <a:xfrm>
            <a:off x="266314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3" name="Picture Placeholder 12"/>
          <p:cNvSpPr>
            <a:spLocks noGrp="1"/>
          </p:cNvSpPr>
          <p:nvPr>
            <p:ph type="pic" sz="quarter" idx="11" hasCustomPrompt="1"/>
          </p:nvPr>
        </p:nvSpPr>
        <p:spPr>
          <a:xfrm>
            <a:off x="569639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4" name="Picture Placeholder 13"/>
          <p:cNvSpPr>
            <a:spLocks noGrp="1"/>
          </p:cNvSpPr>
          <p:nvPr>
            <p:ph type="pic" sz="quarter" idx="12" hasCustomPrompt="1"/>
          </p:nvPr>
        </p:nvSpPr>
        <p:spPr>
          <a:xfrm>
            <a:off x="8729641"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dirty="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27" name="TextBox 26"/>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Tree>
    <p:extLst>
      <p:ext uri="{BB962C8B-B14F-4D97-AF65-F5344CB8AC3E}">
        <p14:creationId xmlns:p14="http://schemas.microsoft.com/office/powerpoint/2010/main" val="26795043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29" grpId="0"/>
      <p:bldP spid="12" grpId="0"/>
      <p:bldP spid="13" grpId="0"/>
      <p:bldP spid="14" grpId="0"/>
      <p:bldP spid="27"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4339772"/>
            <a:ext cx="12192001" cy="2518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28284496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5_Title Slide">
    <p:bg>
      <p:bgPr>
        <a:solidFill>
          <a:srgbClr val="444C73"/>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1510251" y="1314612"/>
            <a:ext cx="1353379" cy="1761185"/>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3735447" y="1336195"/>
            <a:ext cx="2115067" cy="171180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7" name="Picture Placeholder 16"/>
          <p:cNvSpPr>
            <a:spLocks noGrp="1"/>
          </p:cNvSpPr>
          <p:nvPr>
            <p:ph type="pic" sz="quarter" idx="12" hasCustomPrompt="1"/>
          </p:nvPr>
        </p:nvSpPr>
        <p:spPr>
          <a:xfrm>
            <a:off x="6671858" y="1314612"/>
            <a:ext cx="1454329" cy="1761185"/>
          </a:xfrm>
          <a:custGeom>
            <a:avLst/>
            <a:gdLst>
              <a:gd name="connsiteX0" fmla="*/ 727752 w 1454329"/>
              <a:gd name="connsiteY0" fmla="*/ 305680 h 1761185"/>
              <a:gd name="connsiteX1" fmla="*/ 481445 w 1454329"/>
              <a:gd name="connsiteY1" fmla="*/ 422661 h 1761185"/>
              <a:gd name="connsiteX2" fmla="*/ 396207 w 1454329"/>
              <a:gd name="connsiteY2" fmla="*/ 724226 h 1761185"/>
              <a:gd name="connsiteX3" fmla="*/ 396207 w 1454329"/>
              <a:gd name="connsiteY3" fmla="*/ 1034608 h 1761185"/>
              <a:gd name="connsiteX4" fmla="*/ 482621 w 1454329"/>
              <a:gd name="connsiteY4" fmla="*/ 1337936 h 1761185"/>
              <a:gd name="connsiteX5" fmla="*/ 730104 w 1454329"/>
              <a:gd name="connsiteY5" fmla="*/ 1455505 h 1761185"/>
              <a:gd name="connsiteX6" fmla="*/ 972296 w 1454329"/>
              <a:gd name="connsiteY6" fmla="*/ 1337936 h 1761185"/>
              <a:gd name="connsiteX7" fmla="*/ 1058121 w 1454329"/>
              <a:gd name="connsiteY7" fmla="*/ 1034608 h 1761185"/>
              <a:gd name="connsiteX8" fmla="*/ 1058121 w 1454329"/>
              <a:gd name="connsiteY8" fmla="*/ 724226 h 1761185"/>
              <a:gd name="connsiteX9" fmla="*/ 971708 w 1454329"/>
              <a:gd name="connsiteY9" fmla="*/ 423249 h 1761185"/>
              <a:gd name="connsiteX10" fmla="*/ 727752 w 1454329"/>
              <a:gd name="connsiteY10" fmla="*/ 305680 h 1761185"/>
              <a:gd name="connsiteX11" fmla="*/ 727752 w 1454329"/>
              <a:gd name="connsiteY11" fmla="*/ 0 h 1761185"/>
              <a:gd name="connsiteX12" fmla="*/ 1252111 w 1454329"/>
              <a:gd name="connsiteY12" fmla="*/ 205746 h 1761185"/>
              <a:gd name="connsiteX13" fmla="*/ 1454329 w 1454329"/>
              <a:gd name="connsiteY13" fmla="*/ 726577 h 1761185"/>
              <a:gd name="connsiteX14" fmla="*/ 1454329 w 1454329"/>
              <a:gd name="connsiteY14" fmla="*/ 1034608 h 1761185"/>
              <a:gd name="connsiteX15" fmla="*/ 1253874 w 1454329"/>
              <a:gd name="connsiteY15" fmla="*/ 1556027 h 1761185"/>
              <a:gd name="connsiteX16" fmla="*/ 730104 w 1454329"/>
              <a:gd name="connsiteY16" fmla="*/ 1761185 h 1761185"/>
              <a:gd name="connsiteX17" fmla="*/ 202219 w 1454329"/>
              <a:gd name="connsiteY17" fmla="*/ 1556027 h 1761185"/>
              <a:gd name="connsiteX18" fmla="*/ 0 w 1454329"/>
              <a:gd name="connsiteY18" fmla="*/ 1034608 h 1761185"/>
              <a:gd name="connsiteX19" fmla="*/ 0 w 1454329"/>
              <a:gd name="connsiteY19" fmla="*/ 726577 h 1761185"/>
              <a:gd name="connsiteX20" fmla="*/ 201631 w 1454329"/>
              <a:gd name="connsiteY20" fmla="*/ 205746 h 1761185"/>
              <a:gd name="connsiteX21" fmla="*/ 727752 w 1454329"/>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9" h="1761185">
                <a:moveTo>
                  <a:pt x="727752" y="305680"/>
                </a:moveTo>
                <a:cubicBezTo>
                  <a:pt x="620373" y="305680"/>
                  <a:pt x="538270" y="344674"/>
                  <a:pt x="481445" y="422661"/>
                </a:cubicBezTo>
                <a:cubicBezTo>
                  <a:pt x="424620" y="500649"/>
                  <a:pt x="396207" y="601170"/>
                  <a:pt x="396207" y="724226"/>
                </a:cubicBezTo>
                <a:lnTo>
                  <a:pt x="396207" y="1034608"/>
                </a:lnTo>
                <a:cubicBezTo>
                  <a:pt x="396207" y="1158447"/>
                  <a:pt x="425012" y="1259557"/>
                  <a:pt x="482621" y="1337936"/>
                </a:cubicBezTo>
                <a:cubicBezTo>
                  <a:pt x="540230" y="1416316"/>
                  <a:pt x="622723" y="1455505"/>
                  <a:pt x="730104" y="1455505"/>
                </a:cubicBezTo>
                <a:cubicBezTo>
                  <a:pt x="834348" y="1455505"/>
                  <a:pt x="915079" y="1416316"/>
                  <a:pt x="972296" y="1337936"/>
                </a:cubicBezTo>
                <a:cubicBezTo>
                  <a:pt x="1029513" y="1259557"/>
                  <a:pt x="1058121" y="1158447"/>
                  <a:pt x="1058121" y="1034608"/>
                </a:cubicBezTo>
                <a:lnTo>
                  <a:pt x="1058121" y="724226"/>
                </a:lnTo>
                <a:cubicBezTo>
                  <a:pt x="1058121" y="601955"/>
                  <a:pt x="1029317" y="501628"/>
                  <a:pt x="971708" y="423249"/>
                </a:cubicBezTo>
                <a:cubicBezTo>
                  <a:pt x="914099" y="344869"/>
                  <a:pt x="832781" y="305680"/>
                  <a:pt x="727752" y="305680"/>
                </a:cubicBezTo>
                <a:close/>
                <a:moveTo>
                  <a:pt x="727752" y="0"/>
                </a:moveTo>
                <a:cubicBezTo>
                  <a:pt x="942512" y="0"/>
                  <a:pt x="1117297" y="68583"/>
                  <a:pt x="1252111" y="205746"/>
                </a:cubicBezTo>
                <a:cubicBezTo>
                  <a:pt x="1386923" y="342910"/>
                  <a:pt x="1454329" y="516521"/>
                  <a:pt x="1454329" y="726577"/>
                </a:cubicBezTo>
                <a:lnTo>
                  <a:pt x="1454329" y="1034608"/>
                </a:lnTo>
                <a:cubicBezTo>
                  <a:pt x="1454329" y="1245449"/>
                  <a:pt x="1387511" y="1419254"/>
                  <a:pt x="1253874" y="1556027"/>
                </a:cubicBezTo>
                <a:cubicBezTo>
                  <a:pt x="1120237" y="1692799"/>
                  <a:pt x="945647" y="1761185"/>
                  <a:pt x="730104" y="1761185"/>
                </a:cubicBezTo>
                <a:cubicBezTo>
                  <a:pt x="512992" y="1761185"/>
                  <a:pt x="337031" y="1692799"/>
                  <a:pt x="202219" y="1556027"/>
                </a:cubicBezTo>
                <a:cubicBezTo>
                  <a:pt x="67406" y="1419254"/>
                  <a:pt x="0" y="1245449"/>
                  <a:pt x="0" y="1034608"/>
                </a:cubicBezTo>
                <a:lnTo>
                  <a:pt x="0" y="726577"/>
                </a:lnTo>
                <a:cubicBezTo>
                  <a:pt x="0" y="516521"/>
                  <a:pt x="67210" y="342910"/>
                  <a:pt x="201631" y="205746"/>
                </a:cubicBezTo>
                <a:cubicBezTo>
                  <a:pt x="336052" y="68583"/>
                  <a:pt x="511425" y="0"/>
                  <a:pt x="727752"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8" name="Picture Placeholder 17"/>
          <p:cNvSpPr>
            <a:spLocks noGrp="1"/>
          </p:cNvSpPr>
          <p:nvPr>
            <p:ph type="pic" sz="quarter" idx="13" hasCustomPrompt="1"/>
          </p:nvPr>
        </p:nvSpPr>
        <p:spPr>
          <a:xfrm>
            <a:off x="9356079" y="1336195"/>
            <a:ext cx="1297963" cy="171180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32131744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17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7_Title Slide">
    <p:spTree>
      <p:nvGrpSpPr>
        <p:cNvPr id="1" name=""/>
        <p:cNvGrpSpPr/>
        <p:nvPr/>
      </p:nvGrpSpPr>
      <p:grpSpPr>
        <a:xfrm>
          <a:off x="0" y="0"/>
          <a:ext cx="0" cy="0"/>
          <a:chOff x="0" y="0"/>
          <a:chExt cx="0" cy="0"/>
        </a:xfrm>
      </p:grpSpPr>
      <p:sp>
        <p:nvSpPr>
          <p:cNvPr id="17" name="Freeform: Shape 16"/>
          <p:cNvSpPr/>
          <p:nvPr userDrawn="1"/>
        </p:nvSpPr>
        <p:spPr>
          <a:xfrm>
            <a:off x="5657805" y="0"/>
            <a:ext cx="6534195" cy="6858000"/>
          </a:xfrm>
          <a:custGeom>
            <a:avLst/>
            <a:gdLst>
              <a:gd name="connsiteX0" fmla="*/ 684182 w 6534194"/>
              <a:gd name="connsiteY0" fmla="*/ 0 h 6858000"/>
              <a:gd name="connsiteX1" fmla="*/ 6534194 w 6534194"/>
              <a:gd name="connsiteY1" fmla="*/ 0 h 6858000"/>
              <a:gd name="connsiteX2" fmla="*/ 6534194 w 6534194"/>
              <a:gd name="connsiteY2" fmla="*/ 6858000 h 6858000"/>
              <a:gd name="connsiteX3" fmla="*/ 455288 w 6534194"/>
              <a:gd name="connsiteY3" fmla="*/ 6858000 h 6858000"/>
              <a:gd name="connsiteX4" fmla="*/ 354814 w 6534194"/>
              <a:gd name="connsiteY4" fmla="*/ 6588092 h 6858000"/>
              <a:gd name="connsiteX5" fmla="*/ 45 w 6534194"/>
              <a:gd name="connsiteY5" fmla="*/ 4972051 h 6858000"/>
              <a:gd name="connsiteX6" fmla="*/ 1066845 w 6534194"/>
              <a:gd name="connsiteY6" fmla="*/ 1619251 h 6858000"/>
              <a:gd name="connsiteX7" fmla="*/ 749469 w 6534194"/>
              <a:gd name="connsiteY7" fmla="*/ 167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194" h="6858000">
                <a:moveTo>
                  <a:pt x="684182" y="0"/>
                </a:moveTo>
                <a:lnTo>
                  <a:pt x="6534194" y="0"/>
                </a:lnTo>
                <a:lnTo>
                  <a:pt x="6534194" y="6858000"/>
                </a:lnTo>
                <a:lnTo>
                  <a:pt x="455288" y="6858000"/>
                </a:lnTo>
                <a:lnTo>
                  <a:pt x="354814" y="6588092"/>
                </a:lnTo>
                <a:cubicBezTo>
                  <a:pt x="143230" y="5991586"/>
                  <a:pt x="-2932" y="5421512"/>
                  <a:pt x="45" y="4972051"/>
                </a:cubicBezTo>
                <a:cubicBezTo>
                  <a:pt x="9569" y="3533776"/>
                  <a:pt x="1070020" y="3032126"/>
                  <a:pt x="1066845" y="1619251"/>
                </a:cubicBezTo>
                <a:cubicBezTo>
                  <a:pt x="1065852" y="1177728"/>
                  <a:pt x="936806" y="673883"/>
                  <a:pt x="749469" y="167014"/>
                </a:cubicBezTo>
                <a:close/>
              </a:path>
            </a:pathLst>
          </a:custGeom>
          <a:gradFill>
            <a:gsLst>
              <a:gs pos="0">
                <a:schemeClr val="accent1"/>
              </a:gs>
              <a:gs pos="100000">
                <a:schemeClr val="accent5"/>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3546042" y="797083"/>
            <a:ext cx="2953439" cy="2215991"/>
          </a:xfrm>
          <a:prstGeom prst="rect">
            <a:avLst/>
          </a:prstGeom>
          <a:noFill/>
        </p:spPr>
        <p:txBody>
          <a:bodyPr wrap="square" rtlCol="0">
            <a:spAutoFit/>
          </a:bodyPr>
          <a:lstStyle/>
          <a:p>
            <a:r>
              <a:rPr lang="en-US" sz="13800" b="1" dirty="0">
                <a:solidFill>
                  <a:schemeClr val="bg1">
                    <a:lumMod val="75000"/>
                    <a:alpha val="15000"/>
                  </a:schemeClr>
                </a:solidFill>
              </a:rPr>
              <a:t>01</a:t>
            </a:r>
          </a:p>
        </p:txBody>
      </p:sp>
      <p:sp>
        <p:nvSpPr>
          <p:cNvPr id="20" name="TextBox 19"/>
          <p:cNvSpPr txBox="1"/>
          <p:nvPr userDrawn="1"/>
        </p:nvSpPr>
        <p:spPr>
          <a:xfrm>
            <a:off x="9597530" y="797083"/>
            <a:ext cx="2953439" cy="2215991"/>
          </a:xfrm>
          <a:prstGeom prst="rect">
            <a:avLst/>
          </a:prstGeom>
          <a:noFill/>
        </p:spPr>
        <p:txBody>
          <a:bodyPr wrap="square" rtlCol="0">
            <a:spAutoFit/>
          </a:bodyPr>
          <a:lstStyle/>
          <a:p>
            <a:r>
              <a:rPr lang="en-US" sz="13800" b="1" dirty="0">
                <a:solidFill>
                  <a:schemeClr val="bg1">
                    <a:alpha val="15000"/>
                  </a:schemeClr>
                </a:solidFill>
              </a:rPr>
              <a:t>02</a:t>
            </a:r>
          </a:p>
        </p:txBody>
      </p:sp>
      <p:pic>
        <p:nvPicPr>
          <p:cNvPr id="2" name="Picture 1"/>
          <p:cNvPicPr>
            <a:picLocks noChangeAspect="1"/>
          </p:cNvPicPr>
          <p:nvPr userDrawn="1"/>
        </p:nvPicPr>
        <p:blipFill>
          <a:blip r:embed="rId2" cstate="screen"/>
          <a:stretch>
            <a:fillRect/>
          </a:stretch>
        </p:blipFill>
        <p:spPr>
          <a:xfrm>
            <a:off x="1897596" y="578344"/>
            <a:ext cx="2340576" cy="4556114"/>
          </a:xfrm>
          <a:prstGeom prst="rect">
            <a:avLst/>
          </a:prstGeom>
          <a:effectLst>
            <a:outerShdw blurRad="698500" dist="355600" dir="2700000" sx="95000" sy="95000" algn="tl" rotWithShape="0">
              <a:prstClr val="black">
                <a:alpha val="29000"/>
              </a:prstClr>
            </a:outerShdw>
          </a:effectLst>
        </p:spPr>
      </p:pic>
      <p:pic>
        <p:nvPicPr>
          <p:cNvPr id="7" name="Picture 6"/>
          <p:cNvPicPr>
            <a:picLocks noChangeAspect="1"/>
          </p:cNvPicPr>
          <p:nvPr userDrawn="1"/>
        </p:nvPicPr>
        <p:blipFill rotWithShape="1">
          <a:blip r:embed="rId3" cstate="screen"/>
          <a:srcRect/>
          <a:stretch>
            <a:fillRect/>
          </a:stretch>
        </p:blipFill>
        <p:spPr>
          <a:xfrm>
            <a:off x="7507967" y="449943"/>
            <a:ext cx="3744891" cy="5196114"/>
          </a:xfrm>
          <a:prstGeom prst="rect">
            <a:avLst/>
          </a:prstGeom>
        </p:spPr>
      </p:pic>
      <p:sp>
        <p:nvSpPr>
          <p:cNvPr id="13" name="Picture Placeholder 12"/>
          <p:cNvSpPr>
            <a:spLocks noGrp="1"/>
          </p:cNvSpPr>
          <p:nvPr>
            <p:ph type="pic" sz="quarter" idx="10" hasCustomPrompt="1"/>
          </p:nvPr>
        </p:nvSpPr>
        <p:spPr>
          <a:xfrm>
            <a:off x="8199129" y="1166814"/>
            <a:ext cx="1906897" cy="3365596"/>
          </a:xfrm>
          <a:custGeom>
            <a:avLst/>
            <a:gdLst>
              <a:gd name="connsiteX0" fmla="*/ 0 w 1889743"/>
              <a:gd name="connsiteY0" fmla="*/ 0 h 3360390"/>
              <a:gd name="connsiteX1" fmla="*/ 1889743 w 1889743"/>
              <a:gd name="connsiteY1" fmla="*/ 0 h 3360390"/>
              <a:gd name="connsiteX2" fmla="*/ 1889743 w 1889743"/>
              <a:gd name="connsiteY2" fmla="*/ 3360390 h 3360390"/>
              <a:gd name="connsiteX3" fmla="*/ 0 w 1889743"/>
              <a:gd name="connsiteY3" fmla="*/ 3360390 h 3360390"/>
            </a:gdLst>
            <a:ahLst/>
            <a:cxnLst>
              <a:cxn ang="0">
                <a:pos x="connsiteX0" y="connsiteY0"/>
              </a:cxn>
              <a:cxn ang="0">
                <a:pos x="connsiteX1" y="connsiteY1"/>
              </a:cxn>
              <a:cxn ang="0">
                <a:pos x="connsiteX2" y="connsiteY2"/>
              </a:cxn>
              <a:cxn ang="0">
                <a:pos x="connsiteX3" y="connsiteY3"/>
              </a:cxn>
            </a:cxnLst>
            <a:rect l="l" t="t" r="r" b="b"/>
            <a:pathLst>
              <a:path w="1889743" h="3360390">
                <a:moveTo>
                  <a:pt x="0" y="0"/>
                </a:moveTo>
                <a:lnTo>
                  <a:pt x="1889743" y="0"/>
                </a:lnTo>
                <a:lnTo>
                  <a:pt x="1889743" y="3360390"/>
                </a:lnTo>
                <a:lnTo>
                  <a:pt x="0" y="3360390"/>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2126404" y="797083"/>
            <a:ext cx="1897909" cy="4104731"/>
          </a:xfrm>
          <a:custGeom>
            <a:avLst/>
            <a:gdLst>
              <a:gd name="connsiteX0" fmla="*/ 176687 w 1887081"/>
              <a:gd name="connsiteY0" fmla="*/ 0 h 4104731"/>
              <a:gd name="connsiteX1" fmla="*/ 407464 w 1887081"/>
              <a:gd name="connsiteY1" fmla="*/ 0 h 4104731"/>
              <a:gd name="connsiteX2" fmla="*/ 407464 w 1887081"/>
              <a:gd name="connsiteY2" fmla="*/ 13141 h 4104731"/>
              <a:gd name="connsiteX3" fmla="*/ 548356 w 1887081"/>
              <a:gd name="connsiteY3" fmla="*/ 153688 h 4104731"/>
              <a:gd name="connsiteX4" fmla="*/ 1341288 w 1887081"/>
              <a:gd name="connsiteY4" fmla="*/ 153688 h 4104731"/>
              <a:gd name="connsiteX5" fmla="*/ 1482179 w 1887081"/>
              <a:gd name="connsiteY5" fmla="*/ 13141 h 4104731"/>
              <a:gd name="connsiteX6" fmla="*/ 1482179 w 1887081"/>
              <a:gd name="connsiteY6" fmla="*/ 0 h 4104731"/>
              <a:gd name="connsiteX7" fmla="*/ 1710394 w 1887081"/>
              <a:gd name="connsiteY7" fmla="*/ 0 h 4104731"/>
              <a:gd name="connsiteX8" fmla="*/ 1887081 w 1887081"/>
              <a:gd name="connsiteY8" fmla="*/ 176256 h 4104731"/>
              <a:gd name="connsiteX9" fmla="*/ 1887081 w 1887081"/>
              <a:gd name="connsiteY9" fmla="*/ 3928475 h 4104731"/>
              <a:gd name="connsiteX10" fmla="*/ 1710394 w 1887081"/>
              <a:gd name="connsiteY10" fmla="*/ 4104731 h 4104731"/>
              <a:gd name="connsiteX11" fmla="*/ 176687 w 1887081"/>
              <a:gd name="connsiteY11" fmla="*/ 4104731 h 4104731"/>
              <a:gd name="connsiteX12" fmla="*/ 0 w 1887081"/>
              <a:gd name="connsiteY12" fmla="*/ 3928475 h 4104731"/>
              <a:gd name="connsiteX13" fmla="*/ 0 w 1887081"/>
              <a:gd name="connsiteY13" fmla="*/ 176256 h 4104731"/>
              <a:gd name="connsiteX14" fmla="*/ 176687 w 1887081"/>
              <a:gd name="connsiteY14" fmla="*/ 0 h 410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7081" h="4104731">
                <a:moveTo>
                  <a:pt x="176687" y="0"/>
                </a:moveTo>
                <a:lnTo>
                  <a:pt x="407464" y="0"/>
                </a:lnTo>
                <a:lnTo>
                  <a:pt x="407464" y="13141"/>
                </a:lnTo>
                <a:cubicBezTo>
                  <a:pt x="407464" y="90762"/>
                  <a:pt x="470543" y="153688"/>
                  <a:pt x="548356" y="153688"/>
                </a:cubicBezTo>
                <a:lnTo>
                  <a:pt x="1341288" y="153688"/>
                </a:lnTo>
                <a:cubicBezTo>
                  <a:pt x="1419100" y="153688"/>
                  <a:pt x="1482179" y="90762"/>
                  <a:pt x="1482179" y="13141"/>
                </a:cubicBezTo>
                <a:lnTo>
                  <a:pt x="1482179" y="0"/>
                </a:lnTo>
                <a:lnTo>
                  <a:pt x="1710394" y="0"/>
                </a:lnTo>
                <a:cubicBezTo>
                  <a:pt x="1807976" y="0"/>
                  <a:pt x="1887081" y="78912"/>
                  <a:pt x="1887081" y="176256"/>
                </a:cubicBezTo>
                <a:lnTo>
                  <a:pt x="1887081" y="3928475"/>
                </a:lnTo>
                <a:cubicBezTo>
                  <a:pt x="1887081" y="4025819"/>
                  <a:pt x="1807976" y="4104731"/>
                  <a:pt x="1710394" y="4104731"/>
                </a:cubicBezTo>
                <a:lnTo>
                  <a:pt x="176687" y="4104731"/>
                </a:lnTo>
                <a:cubicBezTo>
                  <a:pt x="79106" y="4104731"/>
                  <a:pt x="0" y="4025819"/>
                  <a:pt x="0" y="3928475"/>
                </a:cubicBezTo>
                <a:lnTo>
                  <a:pt x="0" y="176256"/>
                </a:lnTo>
                <a:cubicBezTo>
                  <a:pt x="0" y="78912"/>
                  <a:pt x="79106" y="0"/>
                  <a:pt x="176687"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360633020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13" grpId="0" animBg="1"/>
      <p:bldP spid="16"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357318970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934632" y="0"/>
            <a:ext cx="4257368" cy="6858000"/>
          </a:xfrm>
          <a:custGeom>
            <a:avLst/>
            <a:gdLst>
              <a:gd name="connsiteX0" fmla="*/ 0 w 4257368"/>
              <a:gd name="connsiteY0" fmla="*/ 0 h 6858000"/>
              <a:gd name="connsiteX1" fmla="*/ 4257368 w 4257368"/>
              <a:gd name="connsiteY1" fmla="*/ 0 h 6858000"/>
              <a:gd name="connsiteX2" fmla="*/ 4257368 w 4257368"/>
              <a:gd name="connsiteY2" fmla="*/ 6858000 h 6858000"/>
              <a:gd name="connsiteX3" fmla="*/ 0 w 4257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7368" h="6858000">
                <a:moveTo>
                  <a:pt x="0" y="0"/>
                </a:moveTo>
                <a:lnTo>
                  <a:pt x="4257368" y="0"/>
                </a:lnTo>
                <a:lnTo>
                  <a:pt x="4257368"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6198097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anose="02010600030101010101" pitchFamily="2" charset="-122"/>
                <a:ea typeface="宋体" panose="02010600030101010101" pitchFamily="2" charset="-122"/>
              </a:defRPr>
            </a:lvl1pPr>
          </a:lstStyle>
          <a:p>
            <a:fld id="{0C6CDEC1-CAB0-4DA7-B1D0-CB93C3A049CA}" type="datetimeFigureOut">
              <a:rPr lang="zh-CN" altLang="en-US" smtClean="0"/>
              <a:pPr/>
              <a:t>2022/3/27</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anose="02010600030101010101" pitchFamily="2" charset="-122"/>
                <a:ea typeface="宋体" panose="02010600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anose="02010600030101010101" pitchFamily="2" charset="-122"/>
                <a:ea typeface="宋体" panose="02010600030101010101" pitchFamily="2" charset="-122"/>
              </a:defRPr>
            </a:lvl1pPr>
          </a:lstStyle>
          <a:p>
            <a:fld id="{5B0564D4-2016-4661-99C7-91B14B179448}"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7" r:id="rId14"/>
    <p:sldLayoutId id="2147483684" r:id="rId15"/>
    <p:sldLayoutId id="2147483685" r:id="rId16"/>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CDEC1-CAB0-4DA7-B1D0-CB93C3A049CA}" type="datetimeFigureOut">
              <a:rPr lang="zh-CN" altLang="en-US" smtClean="0"/>
              <a:t>2022/3/27</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564D4-2016-4661-99C7-91B14B179448}" type="slidenum">
              <a:rPr lang="zh-CN" altLang="en-US" smtClean="0"/>
              <a:t>‹#›</a:t>
            </a:fld>
            <a:endParaRPr lang="zh-CN" altLang="en-US"/>
          </a:p>
        </p:txBody>
      </p:sp>
    </p:spTree>
    <p:extLst>
      <p:ext uri="{BB962C8B-B14F-4D97-AF65-F5344CB8AC3E}">
        <p14:creationId xmlns:p14="http://schemas.microsoft.com/office/powerpoint/2010/main" val="28484946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45.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43.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3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44.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50.xml"/><Relationship Id="rId5" Type="http://schemas.openxmlformats.org/officeDocument/2006/relationships/image" Target="../media/image49.png"/><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33.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49.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49.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33.xml"/><Relationship Id="rId5" Type="http://schemas.openxmlformats.org/officeDocument/2006/relationships/image" Target="../media/image52.png"/><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33.xml"/><Relationship Id="rId5" Type="http://schemas.openxmlformats.org/officeDocument/2006/relationships/image" Target="../media/image53.png"/><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3.xml"/><Relationship Id="rId1" Type="http://schemas.openxmlformats.org/officeDocument/2006/relationships/slideLayout" Target="../slideLayouts/slideLayout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3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6.xml"/><Relationship Id="rId1" Type="http://schemas.openxmlformats.org/officeDocument/2006/relationships/slideLayout" Target="../slideLayouts/slideLayout49.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3.xml"/><Relationship Id="rId1" Type="http://schemas.openxmlformats.org/officeDocument/2006/relationships/slideLayout" Target="../slideLayouts/slideLayout33.xml"/><Relationship Id="rId4" Type="http://schemas.openxmlformats.org/officeDocument/2006/relationships/image" Target="../media/image48.jpeg"/></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33.xml"/><Relationship Id="rId4" Type="http://schemas.openxmlformats.org/officeDocument/2006/relationships/image" Target="../media/image48.jpeg"/></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5.xml"/><Relationship Id="rId1" Type="http://schemas.openxmlformats.org/officeDocument/2006/relationships/slideLayout" Target="../slideLayouts/slideLayout49.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6.xml"/><Relationship Id="rId1" Type="http://schemas.openxmlformats.org/officeDocument/2006/relationships/slideLayout" Target="../slideLayouts/slideLayout49.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7.xml"/><Relationship Id="rId1" Type="http://schemas.openxmlformats.org/officeDocument/2006/relationships/slideLayout" Target="../slideLayouts/slideLayout49.xml"/><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8.xml"/><Relationship Id="rId1" Type="http://schemas.openxmlformats.org/officeDocument/2006/relationships/slideLayout" Target="../slideLayouts/slideLayout49.xml"/><Relationship Id="rId5" Type="http://schemas.openxmlformats.org/officeDocument/2006/relationships/image" Target="../media/image68.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16.pn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hyperlink" Target="https://www.jianshu.com/p/1090ef586ffb" TargetMode="External"/><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image" Target="../media/image24.jpeg"/></Relationships>
</file>

<file path=ppt/slides/_rels/slide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blip>
          <a:srcRect/>
          <a:stretch>
            <a:fillRect/>
          </a:stretch>
        </a:blipFill>
        <a:effectLst/>
      </p:bgPr>
    </p:bg>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3233678" y="2598003"/>
            <a:ext cx="5724644" cy="1661993"/>
          </a:xfrm>
          <a:prstGeom prst="rect">
            <a:avLst/>
          </a:prstGeom>
          <a:noFill/>
        </p:spPr>
        <p:txBody>
          <a:bodyPr wrap="square" rtlCol="0">
            <a:spAutoFit/>
          </a:bodyPr>
          <a:lstStyle/>
          <a:p>
            <a:pPr algn="ctr"/>
            <a:r>
              <a:rPr lang="zh-CN" altLang="en-US" sz="5400" b="1" dirty="0">
                <a:solidFill>
                  <a:schemeClr val="tx2">
                    <a:lumMod val="50000"/>
                  </a:schemeClr>
                </a:solidFill>
                <a:latin typeface="宋体" panose="02010600030101010101" pitchFamily="2" charset="-122"/>
                <a:ea typeface="宋体" panose="02010600030101010101" pitchFamily="2" charset="-122"/>
                <a:cs typeface="+mn-ea"/>
                <a:sym typeface="+mn-lt"/>
              </a:rPr>
              <a:t>翻转课堂（三）</a:t>
            </a:r>
            <a:endParaRPr lang="en-US" altLang="zh-CN" sz="5400" b="1" dirty="0">
              <a:solidFill>
                <a:schemeClr val="tx2">
                  <a:lumMod val="50000"/>
                </a:schemeClr>
              </a:solidFill>
              <a:latin typeface="宋体" panose="02010600030101010101" pitchFamily="2" charset="-122"/>
              <a:ea typeface="宋体" panose="02010600030101010101" pitchFamily="2" charset="-122"/>
              <a:cs typeface="+mn-ea"/>
              <a:sym typeface="+mn-lt"/>
            </a:endParaRPr>
          </a:p>
          <a:p>
            <a:pPr algn="ctr"/>
            <a:r>
              <a:rPr lang="en-US" altLang="zh-CN" sz="4800" dirty="0">
                <a:solidFill>
                  <a:schemeClr val="tx2">
                    <a:lumMod val="50000"/>
                  </a:schemeClr>
                </a:solidFill>
                <a:latin typeface="宋体" panose="02010600030101010101" pitchFamily="2" charset="-122"/>
                <a:ea typeface="宋体" panose="02010600030101010101" pitchFamily="2" charset="-122"/>
                <a:cs typeface="+mn-ea"/>
                <a:sym typeface="+mn-lt"/>
              </a:rPr>
              <a:t>    </a:t>
            </a:r>
            <a:r>
              <a:rPr lang="en-US" altLang="zh-CN" sz="4400" dirty="0">
                <a:solidFill>
                  <a:schemeClr val="tx2">
                    <a:lumMod val="50000"/>
                  </a:schemeClr>
                </a:solidFill>
                <a:latin typeface="宋体" panose="02010600030101010101" pitchFamily="2" charset="-122"/>
                <a:ea typeface="宋体" panose="02010600030101010101" pitchFamily="2" charset="-122"/>
                <a:cs typeface="+mn-ea"/>
                <a:sym typeface="+mn-lt"/>
              </a:rPr>
              <a:t>——UML</a:t>
            </a:r>
            <a:r>
              <a:rPr lang="zh-CN" altLang="en-US" sz="4400" dirty="0">
                <a:solidFill>
                  <a:schemeClr val="tx2">
                    <a:lumMod val="50000"/>
                  </a:schemeClr>
                </a:solidFill>
                <a:latin typeface="宋体" panose="02010600030101010101" pitchFamily="2" charset="-122"/>
                <a:ea typeface="宋体" panose="02010600030101010101" pitchFamily="2" charset="-122"/>
                <a:cs typeface="+mn-ea"/>
                <a:sym typeface="+mn-lt"/>
              </a:rPr>
              <a:t>基础</a:t>
            </a:r>
            <a:r>
              <a:rPr lang="en-US" altLang="zh-CN" sz="4400" dirty="0">
                <a:solidFill>
                  <a:schemeClr val="tx2">
                    <a:lumMod val="50000"/>
                  </a:schemeClr>
                </a:solidFill>
                <a:latin typeface="宋体" panose="02010600030101010101" pitchFamily="2" charset="-122"/>
                <a:ea typeface="宋体" panose="02010600030101010101" pitchFamily="2" charset="-122"/>
                <a:cs typeface="+mn-ea"/>
                <a:sym typeface="+mn-lt"/>
              </a:rPr>
              <a:t>Ⅰ</a:t>
            </a:r>
            <a:endParaRPr lang="zh-CN" altLang="en-US" sz="4400" dirty="0">
              <a:solidFill>
                <a:schemeClr val="tx2">
                  <a:lumMod val="50000"/>
                </a:schemeClr>
              </a:solidFill>
              <a:latin typeface="宋体" panose="02010600030101010101" pitchFamily="2" charset="-122"/>
              <a:ea typeface="宋体" panose="02010600030101010101" pitchFamily="2" charset="-122"/>
              <a:cs typeface="+mn-ea"/>
              <a:sym typeface="+mn-lt"/>
            </a:endParaRPr>
          </a:p>
        </p:txBody>
      </p:sp>
      <p:sp>
        <p:nvSpPr>
          <p:cNvPr id="7" name="文本框 6">
            <a:extLst>
              <a:ext uri="{FF2B5EF4-FFF2-40B4-BE49-F238E27FC236}">
                <a16:creationId xmlns:a16="http://schemas.microsoft.com/office/drawing/2014/main" id="{19D91A9E-2171-4921-AAD1-61272AD35701}"/>
              </a:ext>
            </a:extLst>
          </p:cNvPr>
          <p:cNvSpPr txBox="1"/>
          <p:nvPr/>
        </p:nvSpPr>
        <p:spPr>
          <a:xfrm>
            <a:off x="8732171" y="5513749"/>
            <a:ext cx="2312524" cy="954107"/>
          </a:xfrm>
          <a:prstGeom prst="rect">
            <a:avLst/>
          </a:prstGeom>
          <a:noFill/>
        </p:spPr>
        <p:txBody>
          <a:bodyPr wrap="square" rtlCol="0">
            <a:spAutoFit/>
          </a:bodyPr>
          <a:lstStyle/>
          <a:p>
            <a:pPr algn="r"/>
            <a:r>
              <a:rPr lang="en-US" altLang="zh-CN" sz="2800" b="1" dirty="0">
                <a:latin typeface="宋体" panose="02010600030101010101" pitchFamily="2" charset="-122"/>
                <a:ea typeface="宋体" panose="02010600030101010101" pitchFamily="2" charset="-122"/>
                <a:cs typeface="+mn-ea"/>
                <a:sym typeface="+mn-lt"/>
              </a:rPr>
              <a:t>SRA2022-G15</a:t>
            </a:r>
          </a:p>
          <a:p>
            <a:pPr algn="r"/>
            <a:r>
              <a:rPr lang="en-US" altLang="zh-CN" sz="2800" b="1" dirty="0">
                <a:latin typeface="宋体" panose="02010600030101010101" pitchFamily="2" charset="-122"/>
                <a:ea typeface="宋体" panose="02010600030101010101" pitchFamily="2" charset="-122"/>
                <a:cs typeface="+mn-ea"/>
                <a:sym typeface="+mn-lt"/>
              </a:rPr>
              <a:t>2022/3/27</a:t>
            </a:r>
            <a:endParaRPr lang="zh-CN" altLang="en-US" sz="2800" b="1" dirty="0">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9" name="Rectangle: Rounded Corners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70535" y="1323975"/>
            <a:ext cx="5212080" cy="5044440"/>
          </a:xfrm>
          <a:prstGeom prst="roundRect">
            <a:avLst>
              <a:gd name="adj" fmla="val 4818"/>
            </a:avLst>
          </a:prstGeom>
          <a:solidFill>
            <a:schemeClr val="bg1"/>
          </a:solidFill>
          <a:ln>
            <a:noFill/>
          </a:ln>
          <a:effectLst>
            <a:outerShdw blurRad="1397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47" name="Rectangle: Rounded Corners 4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153150" y="1323975"/>
            <a:ext cx="5238750" cy="5044440"/>
          </a:xfrm>
          <a:prstGeom prst="roundRect">
            <a:avLst>
              <a:gd name="adj" fmla="val 4818"/>
            </a:avLst>
          </a:prstGeom>
          <a:gradFill>
            <a:gsLst>
              <a:gs pos="0">
                <a:schemeClr val="accent1"/>
              </a:gs>
              <a:gs pos="100000">
                <a:schemeClr val="accent1">
                  <a:lumMod val="75000"/>
                </a:schemeClr>
              </a:gs>
            </a:gsLst>
            <a:path path="circle">
              <a:fillToRect r="100000" b="100000"/>
            </a:path>
          </a:gradFill>
          <a:ln>
            <a:noFill/>
          </a:ln>
          <a:effectLst>
            <a:outerShdw blurRad="6096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grpSp>
        <p:nvGrpSpPr>
          <p:cNvPr id="53"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88010" y="1732280"/>
            <a:ext cx="4998085" cy="1743691"/>
            <a:chOff x="1059458" y="3483625"/>
            <a:chExt cx="2255027" cy="233672"/>
          </a:xfrm>
        </p:grpSpPr>
        <p:sp>
          <p:nvSpPr>
            <p:cNvPr id="50" name="TextBox 49"/>
            <p:cNvSpPr txBox="1"/>
            <p:nvPr/>
          </p:nvSpPr>
          <p:spPr>
            <a:xfrm>
              <a:off x="1059458" y="3483625"/>
              <a:ext cx="2254965" cy="53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泛化关系</a:t>
              </a:r>
            </a:p>
          </p:txBody>
        </p:sp>
        <p:sp>
          <p:nvSpPr>
            <p:cNvPr id="51" name="TextBox 50"/>
            <p:cNvSpPr txBox="1"/>
            <p:nvPr/>
          </p:nvSpPr>
          <p:spPr>
            <a:xfrm>
              <a:off x="1059520" y="3571527"/>
              <a:ext cx="2254965" cy="145770"/>
            </a:xfrm>
            <a:prstGeom prst="rect">
              <a:avLst/>
            </a:prstGeom>
            <a:noFill/>
          </p:spPr>
          <p:txBody>
            <a:bodyPr wrap="square" rtlCol="0">
              <a:spAutoFit/>
            </a:bodyPr>
            <a:lstStyle/>
            <a:p>
              <a:pPr marL="0" marR="0" lvl="0" indent="457200" algn="ctr"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泛化</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关系指的是</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一般</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与</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特殊</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的关系。在用例的泛化关系中，子用例是父用例的一种</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特殊形式</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，子用例</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继承</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了父用例所有的</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结构</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行为</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和</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关系</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endParaRPr kumimoji="0" lang="zh-CN" altLang="en-US" sz="1800" b="0" i="0" u="none" strike="noStrike" kern="1200" cap="none" spc="0" normalizeH="0" baseline="0" noProof="0" dirty="0">
                <a:ln>
                  <a:noFill/>
                </a:ln>
                <a:solidFill>
                  <a:prstClr val="white">
                    <a:lumMod val="65000"/>
                  </a:prstClr>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15315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用例之间的可视化表示</a:t>
            </a:r>
          </a:p>
        </p:txBody>
      </p:sp>
      <p:grpSp>
        <p:nvGrpSpPr>
          <p:cNvPr id="10"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273800" y="1732280"/>
            <a:ext cx="4998085" cy="3736319"/>
            <a:chOff x="1059458" y="3483625"/>
            <a:chExt cx="2255027" cy="500704"/>
          </a:xfrm>
        </p:grpSpPr>
        <p:sp>
          <p:nvSpPr>
            <p:cNvPr id="12" name="TextBox 49"/>
            <p:cNvSpPr txBox="1"/>
            <p:nvPr/>
          </p:nvSpPr>
          <p:spPr>
            <a:xfrm>
              <a:off x="1059458" y="3483625"/>
              <a:ext cx="2254965" cy="53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分组关系</a:t>
              </a:r>
            </a:p>
          </p:txBody>
        </p:sp>
        <p:sp>
          <p:nvSpPr>
            <p:cNvPr id="15" name="TextBox 50"/>
            <p:cNvSpPr txBox="1"/>
            <p:nvPr/>
          </p:nvSpPr>
          <p:spPr>
            <a:xfrm>
              <a:off x="1059520" y="3571527"/>
              <a:ext cx="2254965" cy="412802"/>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在一些用例图中，用例的</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数目可能很多</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，需要将这些用例组织起来。</a:t>
              </a: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分组关系把</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相关的用例</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放在包中组织起来。一组用例可以放在一个文件夹中。</a:t>
              </a: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用例之间存在着</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一定的关系</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，这些关系既有</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联系</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又有</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区别</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p:txBody>
        </p:sp>
      </p:grpSp>
      <p:sp>
        <p:nvSpPr>
          <p:cNvPr id="18" name="TextBox 50"/>
          <p:cNvSpPr txBox="1"/>
          <p:nvPr/>
        </p:nvSpPr>
        <p:spPr>
          <a:xfrm>
            <a:off x="577352" y="6368396"/>
            <a:ext cx="4997948" cy="42354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用实线表示，并在末端有个三角形箭头</a:t>
            </a:r>
          </a:p>
        </p:txBody>
      </p:sp>
      <p:pic>
        <p:nvPicPr>
          <p:cNvPr id="2" name="图片 1"/>
          <p:cNvPicPr>
            <a:picLocks noChangeAspect="1"/>
          </p:cNvPicPr>
          <p:nvPr/>
        </p:nvPicPr>
        <p:blipFill>
          <a:blip r:embed="rId4"/>
          <a:stretch>
            <a:fillRect/>
          </a:stretch>
        </p:blipFill>
        <p:spPr>
          <a:xfrm>
            <a:off x="470535" y="4140200"/>
            <a:ext cx="5212080" cy="1976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250" fill="hold"/>
                                        <p:tgtEl>
                                          <p:spTgt spid="19"/>
                                        </p:tgtEl>
                                        <p:attrNameLst>
                                          <p:attrName>ppt_x</p:attrName>
                                        </p:attrNameLst>
                                      </p:cBhvr>
                                      <p:tavLst>
                                        <p:tav tm="0">
                                          <p:val>
                                            <p:strVal val="1+#ppt_w/2"/>
                                          </p:val>
                                        </p:tav>
                                        <p:tav tm="100000">
                                          <p:val>
                                            <p:strVal val="#ppt_x"/>
                                          </p:val>
                                        </p:tav>
                                      </p:tavLst>
                                    </p:anim>
                                    <p:anim calcmode="lin" valueType="num">
                                      <p:cBhvr additive="base">
                                        <p:cTn id="8" dur="1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250" fill="hold"/>
                                        <p:tgtEl>
                                          <p:spTgt spid="47"/>
                                        </p:tgtEl>
                                        <p:attrNameLst>
                                          <p:attrName>ppt_x</p:attrName>
                                        </p:attrNameLst>
                                      </p:cBhvr>
                                      <p:tavLst>
                                        <p:tav tm="0">
                                          <p:val>
                                            <p:strVal val="1+#ppt_w/2"/>
                                          </p:val>
                                        </p:tav>
                                        <p:tav tm="100000">
                                          <p:val>
                                            <p:strVal val="#ppt_x"/>
                                          </p:val>
                                        </p:tav>
                                      </p:tavLst>
                                    </p:anim>
                                    <p:anim calcmode="lin" valueType="num">
                                      <p:cBhvr additive="base">
                                        <p:cTn id="12" dur="1250" fill="hold"/>
                                        <p:tgtEl>
                                          <p:spTgt spid="47"/>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anim calcmode="lin" valueType="num">
                                      <p:cBhvr>
                                        <p:cTn id="16" dur="500" fill="hold"/>
                                        <p:tgtEl>
                                          <p:spTgt spid="53"/>
                                        </p:tgtEl>
                                        <p:attrNameLst>
                                          <p:attrName>ppt_x</p:attrName>
                                        </p:attrNameLst>
                                      </p:cBhvr>
                                      <p:tavLst>
                                        <p:tav tm="0">
                                          <p:val>
                                            <p:strVal val="#ppt_x"/>
                                          </p:val>
                                        </p:tav>
                                        <p:tav tm="100000">
                                          <p:val>
                                            <p:strVal val="#ppt_x"/>
                                          </p:val>
                                        </p:tav>
                                      </p:tavLst>
                                    </p:anim>
                                    <p:anim calcmode="lin" valueType="num">
                                      <p:cBhvr>
                                        <p:cTn id="17" dur="500" fill="hold"/>
                                        <p:tgtEl>
                                          <p:spTgt spid="53"/>
                                        </p:tgtEl>
                                        <p:attrNameLst>
                                          <p:attrName>ppt_y</p:attrName>
                                        </p:attrNameLst>
                                      </p:cBhvr>
                                      <p:tavLst>
                                        <p:tav tm="0">
                                          <p:val>
                                            <p:strVal val="#ppt_y+.1"/>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750" fill="hold"/>
                                        <p:tgtEl>
                                          <p:spTgt spid="6"/>
                                        </p:tgtEl>
                                        <p:attrNameLst>
                                          <p:attrName>ppt_x</p:attrName>
                                        </p:attrNameLst>
                                      </p:cBhvr>
                                      <p:tavLst>
                                        <p:tav tm="0">
                                          <p:val>
                                            <p:strVal val="#ppt_x"/>
                                          </p:val>
                                        </p:tav>
                                        <p:tav tm="100000">
                                          <p:val>
                                            <p:strVal val="#ppt_x"/>
                                          </p:val>
                                        </p:tav>
                                      </p:tavLst>
                                    </p:anim>
                                    <p:anim calcmode="lin" valueType="num">
                                      <p:cBhvr additive="base">
                                        <p:cTn id="21" dur="750" fill="hold"/>
                                        <p:tgtEl>
                                          <p:spTgt spid="6"/>
                                        </p:tgtEl>
                                        <p:attrNameLst>
                                          <p:attrName>ppt_y</p:attrName>
                                        </p:attrNameLst>
                                      </p:cBhvr>
                                      <p:tavLst>
                                        <p:tav tm="0">
                                          <p:val>
                                            <p:strVal val="0-#ppt_h/2"/>
                                          </p:val>
                                        </p:tav>
                                        <p:tav tm="100000">
                                          <p:val>
                                            <p:strVal val="#ppt_y"/>
                                          </p:val>
                                        </p:tav>
                                      </p:tavLst>
                                    </p:anim>
                                  </p:childTnLst>
                                </p:cTn>
                              </p:par>
                              <p:par>
                                <p:cTn id="22" presetID="42" presetClass="entr" presetSubtype="0"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47"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0230" y="1086309"/>
            <a:ext cx="603251" cy="0"/>
            <a:chOff x="7150100" y="3662052"/>
            <a:chExt cx="603250" cy="0"/>
          </a:xfrm>
        </p:grpSpPr>
        <p:cxnSp>
          <p:nvCxnSpPr>
            <p:cNvPr id="6" name="Straight Connector 5"/>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403426" y="2058846"/>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18"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flipV="1">
            <a:off x="6806851" y="2058846"/>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19" name="TextBox 18"/>
          <p:cNvSpPr txBox="1"/>
          <p:nvPr/>
        </p:nvSpPr>
        <p:spPr>
          <a:xfrm>
            <a:off x="5015865" y="3814445"/>
            <a:ext cx="216027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）区分用例之间的先后次序</a:t>
            </a:r>
          </a:p>
        </p:txBody>
      </p:sp>
      <p:sp>
        <p:nvSpPr>
          <p:cNvPr id="23" name="TextBox 22"/>
          <p:cNvSpPr txBox="1"/>
          <p:nvPr/>
        </p:nvSpPr>
        <p:spPr>
          <a:xfrm>
            <a:off x="8419465" y="3731895"/>
            <a:ext cx="2160270" cy="810260"/>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）创建用例图模型结构</a:t>
            </a:r>
          </a:p>
        </p:txBody>
      </p:sp>
      <p:sp>
        <p:nvSpPr>
          <p:cNvPr id="26" name="TextBox 25"/>
          <p:cNvSpPr txBox="1"/>
          <p:nvPr/>
        </p:nvSpPr>
        <p:spPr>
          <a:xfrm>
            <a:off x="1612265" y="3731895"/>
            <a:ext cx="2160270" cy="810260"/>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）识别出系统中的角色和用例</a:t>
            </a:r>
            <a:endPar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981727" y="2058847"/>
            <a:ext cx="1421699" cy="1421698"/>
            <a:chOff x="1981727" y="2582722"/>
            <a:chExt cx="1421698" cy="1421698"/>
          </a:xfrm>
        </p:grpSpPr>
        <p:sp>
          <p:nvSpPr>
            <p:cNvPr id="16"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5" name="Freeform 87"/>
            <p:cNvSpPr>
              <a:spLocks noEditPoints="1"/>
            </p:cNvSpPr>
            <p:nvPr/>
          </p:nvSpPr>
          <p:spPr bwMode="auto">
            <a:xfrm>
              <a:off x="2440366" y="3041361"/>
              <a:ext cx="504420" cy="504420"/>
            </a:xfrm>
            <a:prstGeom prst="wedgeEllipseCallout">
              <a:avLst/>
            </a:prstGeom>
            <a:solidFill>
              <a:schemeClr val="bg1"/>
            </a:solidFill>
            <a:ln w="12700" cmpd="sng">
              <a:solidFill>
                <a:schemeClr val="accent1">
                  <a:shade val="50000"/>
                </a:schemeClr>
              </a:solidFill>
              <a:prstDash val="soli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nvGrpSpPr>
          <p:cNvPr id="38" name="Group 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788575" y="2058847"/>
            <a:ext cx="1421699" cy="1421698"/>
            <a:chOff x="8788575" y="2582722"/>
            <a:chExt cx="1421698" cy="1421698"/>
          </a:xfrm>
        </p:grpSpPr>
        <p:sp>
          <p:nvSpPr>
            <p:cNvPr id="15" name="Oval 14"/>
            <p:cNvSpPr/>
            <p:nvPr/>
          </p:nvSpPr>
          <p:spPr>
            <a:xfrm>
              <a:off x="8788575"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6" name="Freeform 89"/>
            <p:cNvSpPr>
              <a:spLocks noEditPoints="1"/>
            </p:cNvSpPr>
            <p:nvPr/>
          </p:nvSpPr>
          <p:spPr bwMode="auto">
            <a:xfrm>
              <a:off x="9256344" y="3050491"/>
              <a:ext cx="486160" cy="48616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nvGrpSpPr>
          <p:cNvPr id="40"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85151" y="2058847"/>
            <a:ext cx="1421699" cy="1421698"/>
            <a:chOff x="5385151" y="2582722"/>
            <a:chExt cx="1421698" cy="1421698"/>
          </a:xfrm>
        </p:grpSpPr>
        <p:sp>
          <p:nvSpPr>
            <p:cNvPr id="14"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7"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15315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用例图建模技术及应用</a:t>
            </a:r>
          </a:p>
        </p:txBody>
      </p:sp>
      <p:sp>
        <p:nvSpPr>
          <p:cNvPr id="9" name="TextBox 8"/>
          <p:cNvSpPr txBox="1"/>
          <p:nvPr/>
        </p:nvSpPr>
        <p:spPr>
          <a:xfrm>
            <a:off x="503555" y="1172210"/>
            <a:ext cx="589280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创建用例图模型主要包括以下三部分内容：</a:t>
            </a:r>
          </a:p>
        </p:txBody>
      </p:sp>
      <p:sp>
        <p:nvSpPr>
          <p:cNvPr id="10" name="TextBox 26"/>
          <p:cNvSpPr txBox="1"/>
          <p:nvPr/>
        </p:nvSpPr>
        <p:spPr>
          <a:xfrm>
            <a:off x="1100455" y="4542155"/>
            <a:ext cx="3183890" cy="12712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这部分工作通常由系统分析员通过</a:t>
            </a:r>
            <a:r>
              <a:rPr kumimoji="0" lang="en-US" sz="16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与用户进行沟通</a:t>
            </a: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来完成，了解用户的业务需求，这些需求和答案成为创建用例图的基础信息。</a:t>
            </a:r>
          </a:p>
        </p:txBody>
      </p:sp>
      <p:sp>
        <p:nvSpPr>
          <p:cNvPr id="11" name="TextBox 19"/>
          <p:cNvSpPr txBox="1"/>
          <p:nvPr/>
        </p:nvSpPr>
        <p:spPr>
          <a:xfrm>
            <a:off x="4824171" y="4542073"/>
            <a:ext cx="2543660" cy="12712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某些用例必须在其他用例之前完成，因为它们相互依赖，所以需要对其进行优先级区分</a:t>
            </a:r>
          </a:p>
        </p:txBody>
      </p:sp>
      <p:sp>
        <p:nvSpPr>
          <p:cNvPr id="13" name="TextBox 19"/>
          <p:cNvSpPr txBox="1"/>
          <p:nvPr/>
        </p:nvSpPr>
        <p:spPr>
          <a:xfrm>
            <a:off x="8227771" y="4542073"/>
            <a:ext cx="2543660" cy="12712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将已确定并细化的角色和用例放入用例图中，借助包含、扩展和泛化的关系给出用例之间的结构模型</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0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 calcmode="lin" valueType="num">
                                      <p:cBhvr>
                                        <p:cTn id="13" dur="500" fill="hold"/>
                                        <p:tgtEl>
                                          <p:spTgt spid="39"/>
                                        </p:tgtEl>
                                        <p:attrNameLst>
                                          <p:attrName>style.rotation</p:attrName>
                                        </p:attrNameLst>
                                      </p:cBhvr>
                                      <p:tavLst>
                                        <p:tav tm="0">
                                          <p:val>
                                            <p:fltVal val="360"/>
                                          </p:val>
                                        </p:tav>
                                        <p:tav tm="100000">
                                          <p:val>
                                            <p:fltVal val="0"/>
                                          </p:val>
                                        </p:tav>
                                      </p:tavLst>
                                    </p:anim>
                                    <p:animEffect transition="in" filter="fade">
                                      <p:cBhvr>
                                        <p:cTn id="14" dur="500"/>
                                        <p:tgtEl>
                                          <p:spTgt spid="39"/>
                                        </p:tgtEl>
                                      </p:cBhvr>
                                    </p:animEffect>
                                  </p:childTnLst>
                                </p:cTn>
                              </p:par>
                              <p:par>
                                <p:cTn id="15" presetID="49" presetClass="entr" presetSubtype="0" decel="100000" fill="hold" nodeType="withEffect">
                                  <p:stCondLst>
                                    <p:cond delay="125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 calcmode="lin" valueType="num">
                                      <p:cBhvr>
                                        <p:cTn id="19" dur="500" fill="hold"/>
                                        <p:tgtEl>
                                          <p:spTgt spid="40"/>
                                        </p:tgtEl>
                                        <p:attrNameLst>
                                          <p:attrName>style.rotation</p:attrName>
                                        </p:attrNameLst>
                                      </p:cBhvr>
                                      <p:tavLst>
                                        <p:tav tm="0">
                                          <p:val>
                                            <p:fltVal val="360"/>
                                          </p:val>
                                        </p:tav>
                                        <p:tav tm="100000">
                                          <p:val>
                                            <p:fltVal val="0"/>
                                          </p:val>
                                        </p:tav>
                                      </p:tavLst>
                                    </p:anim>
                                    <p:animEffect transition="in" filter="fade">
                                      <p:cBhvr>
                                        <p:cTn id="20" dur="500"/>
                                        <p:tgtEl>
                                          <p:spTgt spid="40"/>
                                        </p:tgtEl>
                                      </p:cBhvr>
                                    </p:animEffect>
                                  </p:childTnLst>
                                </p:cTn>
                              </p:par>
                              <p:par>
                                <p:cTn id="21" presetID="49" presetClass="entr" presetSubtype="0" decel="100000" fill="hold" nodeType="withEffect">
                                  <p:stCondLst>
                                    <p:cond delay="150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 calcmode="lin" valueType="num">
                                      <p:cBhvr>
                                        <p:cTn id="25" dur="500" fill="hold"/>
                                        <p:tgtEl>
                                          <p:spTgt spid="38"/>
                                        </p:tgtEl>
                                        <p:attrNameLst>
                                          <p:attrName>style.rotation</p:attrName>
                                        </p:attrNameLst>
                                      </p:cBhvr>
                                      <p:tavLst>
                                        <p:tav tm="0">
                                          <p:val>
                                            <p:fltVal val="360"/>
                                          </p:val>
                                        </p:tav>
                                        <p:tav tm="100000">
                                          <p:val>
                                            <p:fltVal val="0"/>
                                          </p:val>
                                        </p:tav>
                                      </p:tavLst>
                                    </p:anim>
                                    <p:animEffect transition="in" filter="fade">
                                      <p:cBhvr>
                                        <p:cTn id="26" dur="500"/>
                                        <p:tgtEl>
                                          <p:spTgt spid="38"/>
                                        </p:tgtEl>
                                      </p:cBhvr>
                                    </p:animEffect>
                                  </p:childTnLst>
                                </p:cTn>
                              </p:par>
                              <p:par>
                                <p:cTn id="27" presetID="22" presetClass="entr" presetSubtype="8" fill="hold" grpId="0" nodeType="withEffect">
                                  <p:stCondLst>
                                    <p:cond delay="175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 presetClass="entr" presetSubtype="1" decel="10000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750" fill="hold"/>
                                        <p:tgtEl>
                                          <p:spTgt spid="3"/>
                                        </p:tgtEl>
                                        <p:attrNameLst>
                                          <p:attrName>ppt_x</p:attrName>
                                        </p:attrNameLst>
                                      </p:cBhvr>
                                      <p:tavLst>
                                        <p:tav tm="0">
                                          <p:val>
                                            <p:strVal val="#ppt_x"/>
                                          </p:val>
                                        </p:tav>
                                        <p:tav tm="100000">
                                          <p:val>
                                            <p:strVal val="#ppt_x"/>
                                          </p:val>
                                        </p:tav>
                                      </p:tavLst>
                                    </p:anim>
                                    <p:anim calcmode="lin" valueType="num">
                                      <p:cBhvr additive="base">
                                        <p:cTn id="3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3178810" y="-635"/>
            <a:ext cx="5834380" cy="6858635"/>
          </a:xfrm>
          <a:prstGeom prst="rect">
            <a:avLst/>
          </a:prstGeom>
        </p:spPr>
      </p:pic>
      <p:sp>
        <p:nvSpPr>
          <p:cNvPr id="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55796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用例图的应用实例</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rPr>
                <a:t>Question1</a:t>
              </a:r>
              <a:endParaRPr kumimoji="0" lang="en-US"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什么是参与者，请简单描述</a:t>
            </a:r>
          </a:p>
        </p:txBody>
      </p:sp>
      <p:sp>
        <p:nvSpPr>
          <p:cNvPr id="4" name="文本框 3"/>
          <p:cNvSpPr txBox="1"/>
          <p:nvPr/>
        </p:nvSpPr>
        <p:spPr>
          <a:xfrm>
            <a:off x="4019623" y="3630049"/>
            <a:ext cx="7579061" cy="1087755"/>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参与者是系统外部的一个人或者物，它以某种方式参与了系统的执行过程，参与者表示的是人或者事物在系统中所扮演的角色。</a:t>
            </a: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参与者可以是人，也可以是事物，也可以是时间或其他系统等。</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272421" y="1807863"/>
            <a:ext cx="3647152"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02</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类</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extLst>
      <p:ext uri="{BB962C8B-B14F-4D97-AF65-F5344CB8AC3E}">
        <p14:creationId xmlns:p14="http://schemas.microsoft.com/office/powerpoint/2010/main" val="246980349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838200"/>
            <a:ext cx="4004187" cy="777022"/>
            <a:chOff x="7005376" y="1184401"/>
            <a:chExt cx="4004187" cy="1578689"/>
          </a:xfrm>
        </p:grpSpPr>
        <p:sp>
          <p:nvSpPr>
            <p:cNvPr id="9" name="TextBox 8"/>
            <p:cNvSpPr txBox="1"/>
            <p:nvPr/>
          </p:nvSpPr>
          <p:spPr>
            <a:xfrm>
              <a:off x="7005376" y="1184401"/>
              <a:ext cx="4004187" cy="1561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EAEBDE">
                      <a:lumMod val="10000"/>
                    </a:srgbClr>
                  </a:solidFill>
                  <a:effectLst/>
                  <a:uLnTx/>
                  <a:uFillTx/>
                  <a:latin typeface="宋体" panose="02010600030101010101" pitchFamily="2" charset="-122"/>
                  <a:ea typeface="宋体" panose="02010600030101010101" pitchFamily="2" charset="-122"/>
                  <a:cs typeface="+mn-ea"/>
                  <a:sym typeface="+mn-lt"/>
                </a:rPr>
                <a:t>类图</a:t>
              </a:r>
              <a:r>
                <a:rPr kumimoji="0" lang="en-US" sz="4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Food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1615222"/>
            <a:ext cx="4679400" cy="26765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lumMod val="65000"/>
                  </a:prstClr>
                </a:solidFill>
                <a:effectLst/>
                <a:uLnTx/>
                <a:uFillTx/>
                <a:latin typeface="宋体" panose="02010600030101010101" pitchFamily="2" charset="-122"/>
                <a:ea typeface="宋体" panose="02010600030101010101" pitchFamily="2" charset="-122"/>
                <a:cs typeface="+mn-ea"/>
                <a:sym typeface="+mn-lt"/>
              </a:rPr>
              <a:t>    </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类是对一组具有相同属性、操作、关系和语义的对象的抽象。主要包括</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名称部</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分</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(Name)、</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属性部分</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(Attribute)和</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操作部分</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(Operation)</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a:t>
            </a:r>
            <a:r>
              <a:rPr kumimoji="0" 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UML</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中类用一个矩形框表示,它包含三个区域,最上面是</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类名</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、中间是类的</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属性</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、最下面是类的</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方法</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11" name="图片占位符 10"/>
          <p:cNvPicPr>
            <a:picLocks noGrp="1" noChangeAspect="1"/>
          </p:cNvPicPr>
          <p:nvPr>
            <p:ph type="pic" sz="quarter" idx="10"/>
          </p:nvPr>
        </p:nvPicPr>
        <p:blipFill>
          <a:blip r:embed="rId3" cstate="screen"/>
          <a:srcRect/>
          <a:stretch>
            <a:fillRect/>
          </a:stretch>
        </p:blipFill>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descr="e98f5474cba8ed543c38db381d24e62"/>
          <p:cNvPicPr>
            <a:picLocks noChangeAspect="1"/>
          </p:cNvPicPr>
          <p:nvPr/>
        </p:nvPicPr>
        <p:blipFill>
          <a:blip r:embed="rId4"/>
          <a:stretch>
            <a:fillRect/>
          </a:stretch>
        </p:blipFill>
        <p:spPr>
          <a:xfrm>
            <a:off x="8100695" y="3954145"/>
            <a:ext cx="3583940" cy="2447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609134" y="1368512"/>
            <a:ext cx="5994145" cy="26765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    依赖关系( Dependency)</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两个或多个模型元素之间语义上的关系。它表示了这样一种情形,对于一个元素(服务提供者)某些改变可能会影响或提供消息给其他元素(使用者),即使用者以某种形式依赖于其他类元。在UML图形上,把依赖画成一条</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有向的虚线</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,指向被依赖的事物。当要指明一个事物使用另一个事物时,就使用依赖。</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3" name="图片 2" descr="3f94113705a9ae3492a87a00b43a89b"/>
          <p:cNvPicPr>
            <a:picLocks noChangeAspect="1"/>
          </p:cNvPicPr>
          <p:nvPr/>
        </p:nvPicPr>
        <p:blipFill>
          <a:blip r:embed="rId4"/>
          <a:stretch>
            <a:fillRect/>
          </a:stretch>
        </p:blipFill>
        <p:spPr>
          <a:xfrm>
            <a:off x="2573571" y="4276868"/>
            <a:ext cx="4065270" cy="1695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sp>
        <p:nvSpPr>
          <p:cNvPr id="8" name="TextBox 29"/>
          <p:cNvSpPr txBox="1"/>
          <p:nvPr/>
        </p:nvSpPr>
        <p:spPr>
          <a:xfrm>
            <a:off x="1367565" y="2459990"/>
            <a:ext cx="5994145" cy="193802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泛化关系(Generalization)</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是一种存在于一般元素和特殊元素之间的分类关系,它只使用在类型上,而不是实例上。在类中,一般元素被称为超类或父类,而特殊元素被称为子类。在UML中,泛化关系用一条从子类指向父类的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空心三角箭头</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4" name="图片 3">
            <a:extLst>
              <a:ext uri="{FF2B5EF4-FFF2-40B4-BE49-F238E27FC236}">
                <a16:creationId xmlns:a16="http://schemas.microsoft.com/office/drawing/2014/main" id="{150F5183-920D-4DB1-B8E4-48602C448523}"/>
              </a:ext>
            </a:extLst>
          </p:cNvPr>
          <p:cNvPicPr>
            <a:picLocks noChangeAspect="1"/>
          </p:cNvPicPr>
          <p:nvPr/>
        </p:nvPicPr>
        <p:blipFill>
          <a:blip r:embed="rId4"/>
          <a:stretch>
            <a:fillRect/>
          </a:stretch>
        </p:blipFill>
        <p:spPr>
          <a:xfrm>
            <a:off x="7706458" y="1316931"/>
            <a:ext cx="3549832" cy="1143059"/>
          </a:xfrm>
          <a:prstGeom prst="rect">
            <a:avLst/>
          </a:prstGeom>
        </p:spPr>
      </p:pic>
      <p:pic>
        <p:nvPicPr>
          <p:cNvPr id="9" name="图片 8">
            <a:extLst>
              <a:ext uri="{FF2B5EF4-FFF2-40B4-BE49-F238E27FC236}">
                <a16:creationId xmlns:a16="http://schemas.microsoft.com/office/drawing/2014/main" id="{8E7647B9-3783-4929-8ECE-4BE2174B598C}"/>
              </a:ext>
            </a:extLst>
          </p:cNvPr>
          <p:cNvPicPr>
            <a:picLocks noChangeAspect="1"/>
          </p:cNvPicPr>
          <p:nvPr/>
        </p:nvPicPr>
        <p:blipFill>
          <a:blip r:embed="rId5"/>
          <a:stretch>
            <a:fillRect/>
          </a:stretch>
        </p:blipFill>
        <p:spPr>
          <a:xfrm>
            <a:off x="8300213" y="2835197"/>
            <a:ext cx="2362321" cy="3016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553192" y="1301528"/>
            <a:ext cx="5994145" cy="26765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关联关系(Association)</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UML图形中,关联关系用一条</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连接两个类的实线</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2" name="图片 1" descr="25a063c28eb5eee1b11a1fda409660b"/>
          <p:cNvPicPr>
            <a:picLocks noChangeAspect="1"/>
          </p:cNvPicPr>
          <p:nvPr/>
        </p:nvPicPr>
        <p:blipFill>
          <a:blip r:embed="rId4"/>
          <a:stretch>
            <a:fillRect/>
          </a:stretch>
        </p:blipFill>
        <p:spPr>
          <a:xfrm>
            <a:off x="2633985" y="4384956"/>
            <a:ext cx="4083685"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0741" y="1134238"/>
            <a:ext cx="7103110" cy="5213928"/>
          </a:xfrm>
          <a:prstGeom prst="rect">
            <a:avLst/>
          </a:prstGeom>
          <a:noFill/>
        </p:spPr>
        <p:txBody>
          <a:bodyPr wrap="square" rtlCol="0">
            <a:spAutoFit/>
          </a:bodyPr>
          <a:lstStyle/>
          <a:p>
            <a:pPr algn="l">
              <a:lnSpc>
                <a:spcPct val="120000"/>
              </a:lnSpc>
              <a:buClrTx/>
              <a:buSzTx/>
            </a:pPr>
            <a:r>
              <a:rPr lang="zh-CN" altLang="en-US" sz="2000" b="1" dirty="0">
                <a:solidFill>
                  <a:schemeClr val="bg1"/>
                </a:solidFill>
                <a:latin typeface="宋体" panose="02010600030101010101" pitchFamily="2" charset="-122"/>
                <a:ea typeface="宋体" panose="02010600030101010101" pitchFamily="2" charset="-122"/>
                <a:cs typeface="+mn-ea"/>
                <a:sym typeface="+mn-lt"/>
              </a:rPr>
              <a:t>    </a:t>
            </a:r>
            <a:r>
              <a:rPr lang="zh-CN" altLang="en-US" sz="2000" b="1" dirty="0">
                <a:solidFill>
                  <a:schemeClr val="tx1"/>
                </a:solidFill>
                <a:latin typeface="宋体" panose="02010600030101010101" pitchFamily="2" charset="-122"/>
                <a:ea typeface="宋体" panose="02010600030101010101" pitchFamily="2" charset="-122"/>
                <a:cs typeface="+mn-ea"/>
                <a:sym typeface="+mn-lt"/>
              </a:rPr>
              <a:t>在</a:t>
            </a:r>
            <a:r>
              <a:rPr lang="en-US" altLang="zh-CN" sz="2000" b="1" dirty="0">
                <a:solidFill>
                  <a:schemeClr val="tx1"/>
                </a:solidFill>
                <a:latin typeface="宋体" panose="02010600030101010101" pitchFamily="2" charset="-122"/>
                <a:ea typeface="宋体" panose="02010600030101010101" pitchFamily="2" charset="-122"/>
                <a:cs typeface="+mn-ea"/>
                <a:sym typeface="+mn-lt"/>
              </a:rPr>
              <a:t>UML</a:t>
            </a:r>
            <a:r>
              <a:rPr lang="zh-CN" altLang="en-US" sz="2000" b="1" dirty="0">
                <a:solidFill>
                  <a:schemeClr val="tx1"/>
                </a:solidFill>
                <a:latin typeface="宋体" panose="02010600030101010101" pitchFamily="2" charset="-122"/>
                <a:ea typeface="宋体" panose="02010600030101010101" pitchFamily="2" charset="-122"/>
                <a:cs typeface="+mn-ea"/>
                <a:sym typeface="+mn-lt"/>
              </a:rPr>
              <a:t>中，有四种可应用到关联的基本修饰：关联名、关连端的角色、关连端的多重性和聚合。</a:t>
            </a: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1</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、关联名及名称</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名称用来描述关联的性质，</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通常使用一个动词或动词短语</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来命名关联。</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2</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、角色</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当一个类处于关联的某一端</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时，该类就在这个关系中扮演了</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一个特定的角色。</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pic>
        <p:nvPicPr>
          <p:cNvPr id="3" name="图片 2" descr="a8c8e140cc71e13935e901e860b931b"/>
          <p:cNvPicPr>
            <a:picLocks noChangeAspect="1"/>
          </p:cNvPicPr>
          <p:nvPr/>
        </p:nvPicPr>
        <p:blipFill>
          <a:blip r:embed="rId4"/>
          <a:stretch>
            <a:fillRect/>
          </a:stretch>
        </p:blipFill>
        <p:spPr>
          <a:xfrm>
            <a:off x="4702491" y="2124541"/>
            <a:ext cx="3104964" cy="1660367"/>
          </a:xfrm>
          <a:prstGeom prst="rect">
            <a:avLst/>
          </a:prstGeom>
        </p:spPr>
      </p:pic>
      <p:pic>
        <p:nvPicPr>
          <p:cNvPr id="4" name="图片 3" descr="dd3f5b2809edb6bdb5fef37c7d77002"/>
          <p:cNvPicPr>
            <a:picLocks noChangeAspect="1"/>
          </p:cNvPicPr>
          <p:nvPr/>
        </p:nvPicPr>
        <p:blipFill>
          <a:blip r:embed="rId5"/>
          <a:stretch>
            <a:fillRect/>
          </a:stretch>
        </p:blipFill>
        <p:spPr>
          <a:xfrm>
            <a:off x="4702491" y="4409312"/>
            <a:ext cx="3290134" cy="15517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453746" y="2321006"/>
            <a:ext cx="3724096" cy="2215991"/>
          </a:xfrm>
          <a:prstGeom prst="rect">
            <a:avLst/>
          </a:prstGeom>
          <a:noFill/>
        </p:spPr>
        <p:txBody>
          <a:bodyPr wrap="none" rtlCol="0">
            <a:spAutoFit/>
          </a:bodyPr>
          <a:lstStyle/>
          <a:p>
            <a:pPr algn="ctr"/>
            <a:r>
              <a:rPr lang="zh-CN" altLang="en-US" sz="13800" dirty="0">
                <a:solidFill>
                  <a:schemeClr val="tx2">
                    <a:lumMod val="50000"/>
                  </a:schemeClr>
                </a:solidFill>
                <a:latin typeface="宋体" panose="02010600030101010101" pitchFamily="2" charset="-122"/>
                <a:ea typeface="宋体" panose="02010600030101010101" pitchFamily="2" charset="-122"/>
                <a:cs typeface="+mn-ea"/>
                <a:sym typeface="+mn-lt"/>
              </a:rPr>
              <a:t>目录</a:t>
            </a:r>
          </a:p>
        </p:txBody>
      </p:sp>
      <p:sp>
        <p:nvSpPr>
          <p:cNvPr id="3" name="文本框 2"/>
          <p:cNvSpPr txBox="1"/>
          <p:nvPr/>
        </p:nvSpPr>
        <p:spPr>
          <a:xfrm rot="5400000">
            <a:off x="1583978" y="3362102"/>
            <a:ext cx="3463633" cy="369332"/>
          </a:xfrm>
          <a:prstGeom prst="rect">
            <a:avLst/>
          </a:prstGeom>
          <a:noFill/>
        </p:spPr>
        <p:txBody>
          <a:bodyPr wrap="square" rtlCol="0">
            <a:spAutoFit/>
          </a:bodyPr>
          <a:lstStyle/>
          <a:p>
            <a:pPr algn="dist"/>
            <a:r>
              <a:rPr lang="en-US" altLang="zh-CN" dirty="0">
                <a:solidFill>
                  <a:schemeClr val="bg1">
                    <a:lumMod val="50000"/>
                  </a:schemeClr>
                </a:solidFill>
                <a:latin typeface="宋体" panose="02010600030101010101" pitchFamily="2" charset="-122"/>
                <a:ea typeface="宋体" panose="02010600030101010101" pitchFamily="2" charset="-122"/>
                <a:cs typeface="+mn-ea"/>
                <a:sym typeface="+mn-lt"/>
              </a:rPr>
              <a:t>CONTENTS</a:t>
            </a:r>
            <a:endParaRPr lang="zh-CN" altLang="en-US" dirty="0">
              <a:solidFill>
                <a:schemeClr val="bg1">
                  <a:lumMod val="50000"/>
                </a:schemeClr>
              </a:solidFill>
              <a:latin typeface="宋体" panose="02010600030101010101" pitchFamily="2" charset="-122"/>
              <a:ea typeface="宋体" panose="02010600030101010101" pitchFamily="2" charset="-122"/>
              <a:cs typeface="+mn-ea"/>
              <a:sym typeface="+mn-lt"/>
            </a:endParaRPr>
          </a:p>
        </p:txBody>
      </p:sp>
      <p:sp>
        <p:nvSpPr>
          <p:cNvPr id="4" name="矩形 3"/>
          <p:cNvSpPr/>
          <p:nvPr/>
        </p:nvSpPr>
        <p:spPr>
          <a:xfrm>
            <a:off x="6262257" y="0"/>
            <a:ext cx="5929745" cy="6858000"/>
          </a:xfrm>
          <a:prstGeom prst="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mn-ea"/>
              <a:sym typeface="+mn-lt"/>
            </a:endParaRPr>
          </a:p>
        </p:txBody>
      </p:sp>
      <p:grpSp>
        <p:nvGrpSpPr>
          <p:cNvPr id="1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539101" y="921858"/>
            <a:ext cx="2282901" cy="899519"/>
            <a:chOff x="4201762" y="1317333"/>
            <a:chExt cx="3140581" cy="1294499"/>
          </a:xfrm>
        </p:grpSpPr>
        <p:sp>
          <p:nvSpPr>
            <p:cNvPr id="14"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9"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5</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通信图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16" name="Group 45"/>
            <p:cNvGrpSpPr/>
            <p:nvPr/>
          </p:nvGrpSpPr>
          <p:grpSpPr>
            <a:xfrm>
              <a:off x="5578277" y="2257871"/>
              <a:ext cx="353961" cy="353961"/>
              <a:chOff x="5578277" y="2257871"/>
              <a:chExt cx="353961" cy="353961"/>
            </a:xfrm>
          </p:grpSpPr>
          <p:sp>
            <p:nvSpPr>
              <p:cNvPr id="1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sp>
        <p:nvSpPr>
          <p:cNvPr id="37" name="文本框 36"/>
          <p:cNvSpPr txBox="1"/>
          <p:nvPr/>
        </p:nvSpPr>
        <p:spPr>
          <a:xfrm>
            <a:off x="3213717" y="1562842"/>
            <a:ext cx="1642368" cy="230832"/>
          </a:xfrm>
          <a:prstGeom prst="rect">
            <a:avLst/>
          </a:prstGeom>
          <a:noFill/>
        </p:spPr>
        <p:txBody>
          <a:bodyPr wrap="square" rtlCol="0">
            <a:spAutoFit/>
          </a:bodyPr>
          <a:lstStyle/>
          <a:p>
            <a:r>
              <a:rPr lang="en-US" altLang="zh-CN" sz="900" dirty="0">
                <a:solidFill>
                  <a:srgbClr val="F3F3F3"/>
                </a:solidFill>
                <a:latin typeface="宋体" panose="02010600030101010101" pitchFamily="2" charset="-122"/>
                <a:ea typeface="宋体" panose="02010600030101010101" pitchFamily="2" charset="-122"/>
              </a:rPr>
              <a:t>https://www.ypppt.com/</a:t>
            </a:r>
            <a:endParaRPr lang="zh-CN" altLang="en-US" sz="900" dirty="0">
              <a:solidFill>
                <a:srgbClr val="F3F3F3"/>
              </a:solidFill>
              <a:latin typeface="宋体" panose="02010600030101010101" pitchFamily="2" charset="-122"/>
              <a:ea typeface="宋体" panose="02010600030101010101" pitchFamily="2" charset="-122"/>
            </a:endParaRPr>
          </a:p>
        </p:txBody>
      </p:sp>
      <p:grpSp>
        <p:nvGrpSpPr>
          <p:cNvPr id="38"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4EF61D1C-660B-4D9A-A588-426E290C78AE}"/>
              </a:ext>
            </a:extLst>
          </p:cNvPr>
          <p:cNvGrpSpPr/>
          <p:nvPr/>
        </p:nvGrpSpPr>
        <p:grpSpPr>
          <a:xfrm>
            <a:off x="6631825" y="448711"/>
            <a:ext cx="2282901" cy="899519"/>
            <a:chOff x="4201762" y="1317333"/>
            <a:chExt cx="3140581" cy="1294499"/>
          </a:xfrm>
        </p:grpSpPr>
        <p:sp>
          <p:nvSpPr>
            <p:cNvPr id="39" name="Rectangle: Rounded Corners 43">
              <a:extLst>
                <a:ext uri="{FF2B5EF4-FFF2-40B4-BE49-F238E27FC236}">
                  <a16:creationId xmlns:a16="http://schemas.microsoft.com/office/drawing/2014/main" id="{2B511F8D-0732-4ACC-AC6E-A2AA9681D794}"/>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40" name="TextBox 48">
              <a:extLst>
                <a:ext uri="{FF2B5EF4-FFF2-40B4-BE49-F238E27FC236}">
                  <a16:creationId xmlns:a16="http://schemas.microsoft.com/office/drawing/2014/main" id="{510ACED2-92BF-43BA-B76F-A0B43D6F603A}"/>
                </a:ext>
              </a:extLst>
            </p:cNvPr>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1</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用例图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41" name="Group 45">
              <a:extLst>
                <a:ext uri="{FF2B5EF4-FFF2-40B4-BE49-F238E27FC236}">
                  <a16:creationId xmlns:a16="http://schemas.microsoft.com/office/drawing/2014/main" id="{472B94B4-F4F8-4C60-A109-0CA361DA60E7}"/>
                </a:ext>
              </a:extLst>
            </p:cNvPr>
            <p:cNvGrpSpPr/>
            <p:nvPr/>
          </p:nvGrpSpPr>
          <p:grpSpPr>
            <a:xfrm>
              <a:off x="5578277" y="2257871"/>
              <a:ext cx="353961" cy="353961"/>
              <a:chOff x="5578277" y="2257871"/>
              <a:chExt cx="353961" cy="353961"/>
            </a:xfrm>
          </p:grpSpPr>
          <p:sp>
            <p:nvSpPr>
              <p:cNvPr id="42" name="Rectangle: Rounded Corners 46">
                <a:extLst>
                  <a:ext uri="{FF2B5EF4-FFF2-40B4-BE49-F238E27FC236}">
                    <a16:creationId xmlns:a16="http://schemas.microsoft.com/office/drawing/2014/main" id="{761DC30D-CF91-4320-AAE7-D4D12370D0D3}"/>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43" name="Freeform 4549">
                <a:extLst>
                  <a:ext uri="{FF2B5EF4-FFF2-40B4-BE49-F238E27FC236}">
                    <a16:creationId xmlns:a16="http://schemas.microsoft.com/office/drawing/2014/main" id="{1159CB2B-2251-4F3A-938B-033F53E37D62}"/>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6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E7808865-18BC-422C-81D9-1103DDB57B53}"/>
              </a:ext>
            </a:extLst>
          </p:cNvPr>
          <p:cNvGrpSpPr/>
          <p:nvPr/>
        </p:nvGrpSpPr>
        <p:grpSpPr>
          <a:xfrm>
            <a:off x="6643084" y="1816684"/>
            <a:ext cx="2282901" cy="899519"/>
            <a:chOff x="4201762" y="1317333"/>
            <a:chExt cx="3140581" cy="1294499"/>
          </a:xfrm>
        </p:grpSpPr>
        <p:sp>
          <p:nvSpPr>
            <p:cNvPr id="63" name="Rectangle: Rounded Corners 43">
              <a:extLst>
                <a:ext uri="{FF2B5EF4-FFF2-40B4-BE49-F238E27FC236}">
                  <a16:creationId xmlns:a16="http://schemas.microsoft.com/office/drawing/2014/main" id="{FF3635BE-63CC-4A00-9168-2D23C5215099}"/>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64" name="TextBox 48">
              <a:extLst>
                <a:ext uri="{FF2B5EF4-FFF2-40B4-BE49-F238E27FC236}">
                  <a16:creationId xmlns:a16="http://schemas.microsoft.com/office/drawing/2014/main" id="{2B6D991E-DD79-4344-B36B-21C95D177761}"/>
                </a:ext>
              </a:extLst>
            </p:cNvPr>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2</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类图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65" name="Group 45">
              <a:extLst>
                <a:ext uri="{FF2B5EF4-FFF2-40B4-BE49-F238E27FC236}">
                  <a16:creationId xmlns:a16="http://schemas.microsoft.com/office/drawing/2014/main" id="{5F90F0A0-B3E8-4179-B6D8-F8B08D33137F}"/>
                </a:ext>
              </a:extLst>
            </p:cNvPr>
            <p:cNvGrpSpPr/>
            <p:nvPr/>
          </p:nvGrpSpPr>
          <p:grpSpPr>
            <a:xfrm>
              <a:off x="5578277" y="2257871"/>
              <a:ext cx="353961" cy="353961"/>
              <a:chOff x="5578277" y="2257871"/>
              <a:chExt cx="353961" cy="353961"/>
            </a:xfrm>
          </p:grpSpPr>
          <p:sp>
            <p:nvSpPr>
              <p:cNvPr id="66" name="Rectangle: Rounded Corners 46">
                <a:extLst>
                  <a:ext uri="{FF2B5EF4-FFF2-40B4-BE49-F238E27FC236}">
                    <a16:creationId xmlns:a16="http://schemas.microsoft.com/office/drawing/2014/main" id="{CE567F3C-F545-4F2B-B302-34FAB03ECF9D}"/>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67" name="Freeform 4549">
                <a:extLst>
                  <a:ext uri="{FF2B5EF4-FFF2-40B4-BE49-F238E27FC236}">
                    <a16:creationId xmlns:a16="http://schemas.microsoft.com/office/drawing/2014/main" id="{7D70EB20-872B-4984-872A-B55D1707D719}"/>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68"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889CEEC-3D3C-407D-8A9E-308B7E6C2089}"/>
              </a:ext>
            </a:extLst>
          </p:cNvPr>
          <p:cNvGrpSpPr/>
          <p:nvPr/>
        </p:nvGrpSpPr>
        <p:grpSpPr>
          <a:xfrm>
            <a:off x="9559459" y="2422632"/>
            <a:ext cx="2282901" cy="899519"/>
            <a:chOff x="4201762" y="1317333"/>
            <a:chExt cx="3140581" cy="1294499"/>
          </a:xfrm>
        </p:grpSpPr>
        <p:sp>
          <p:nvSpPr>
            <p:cNvPr id="69" name="Rectangle: Rounded Corners 43">
              <a:extLst>
                <a:ext uri="{FF2B5EF4-FFF2-40B4-BE49-F238E27FC236}">
                  <a16:creationId xmlns:a16="http://schemas.microsoft.com/office/drawing/2014/main" id="{FC2B07AE-131B-4EF4-9C45-B5162FE5CDF1}"/>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0" name="TextBox 48">
              <a:extLst>
                <a:ext uri="{FF2B5EF4-FFF2-40B4-BE49-F238E27FC236}">
                  <a16:creationId xmlns:a16="http://schemas.microsoft.com/office/drawing/2014/main" id="{22A5EE1F-E086-4A5E-B697-898788D72178}"/>
                </a:ext>
              </a:extLst>
            </p:cNvPr>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6</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部署图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71" name="Group 45">
              <a:extLst>
                <a:ext uri="{FF2B5EF4-FFF2-40B4-BE49-F238E27FC236}">
                  <a16:creationId xmlns:a16="http://schemas.microsoft.com/office/drawing/2014/main" id="{22B50CE0-0071-474A-83E0-3A34673D5377}"/>
                </a:ext>
              </a:extLst>
            </p:cNvPr>
            <p:cNvGrpSpPr/>
            <p:nvPr/>
          </p:nvGrpSpPr>
          <p:grpSpPr>
            <a:xfrm>
              <a:off x="5578277" y="2257871"/>
              <a:ext cx="353961" cy="353961"/>
              <a:chOff x="5578277" y="2257871"/>
              <a:chExt cx="353961" cy="353961"/>
            </a:xfrm>
          </p:grpSpPr>
          <p:sp>
            <p:nvSpPr>
              <p:cNvPr id="72" name="Rectangle: Rounded Corners 46">
                <a:extLst>
                  <a:ext uri="{FF2B5EF4-FFF2-40B4-BE49-F238E27FC236}">
                    <a16:creationId xmlns:a16="http://schemas.microsoft.com/office/drawing/2014/main" id="{123C3927-BBF7-47BC-9388-C55F40093ABE}"/>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3" name="Freeform 4549">
                <a:extLst>
                  <a:ext uri="{FF2B5EF4-FFF2-40B4-BE49-F238E27FC236}">
                    <a16:creationId xmlns:a16="http://schemas.microsoft.com/office/drawing/2014/main" id="{03AF5E4F-64D2-4885-A04A-B897743DBD93}"/>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74"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506F912-B9C0-47D2-8910-A2A8D265D24A}"/>
              </a:ext>
            </a:extLst>
          </p:cNvPr>
          <p:cNvGrpSpPr/>
          <p:nvPr/>
        </p:nvGrpSpPr>
        <p:grpSpPr>
          <a:xfrm>
            <a:off x="6654343" y="3322151"/>
            <a:ext cx="2282901" cy="899519"/>
            <a:chOff x="4201762" y="1317333"/>
            <a:chExt cx="3140581" cy="1294499"/>
          </a:xfrm>
        </p:grpSpPr>
        <p:sp>
          <p:nvSpPr>
            <p:cNvPr id="75" name="Rectangle: Rounded Corners 43">
              <a:extLst>
                <a:ext uri="{FF2B5EF4-FFF2-40B4-BE49-F238E27FC236}">
                  <a16:creationId xmlns:a16="http://schemas.microsoft.com/office/drawing/2014/main" id="{3EEC03EE-FA9B-4F18-A5E3-4B73AF455B2E}"/>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6" name="TextBox 48">
              <a:extLst>
                <a:ext uri="{FF2B5EF4-FFF2-40B4-BE49-F238E27FC236}">
                  <a16:creationId xmlns:a16="http://schemas.microsoft.com/office/drawing/2014/main" id="{0B88495D-4CF6-4916-A1D6-39C8358A3DD0}"/>
                </a:ext>
              </a:extLst>
            </p:cNvPr>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3</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状态图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77" name="Group 45">
              <a:extLst>
                <a:ext uri="{FF2B5EF4-FFF2-40B4-BE49-F238E27FC236}">
                  <a16:creationId xmlns:a16="http://schemas.microsoft.com/office/drawing/2014/main" id="{C7FAEDF9-A330-453B-AD93-E14FECC97951}"/>
                </a:ext>
              </a:extLst>
            </p:cNvPr>
            <p:cNvGrpSpPr/>
            <p:nvPr/>
          </p:nvGrpSpPr>
          <p:grpSpPr>
            <a:xfrm>
              <a:off x="5578277" y="2257871"/>
              <a:ext cx="353961" cy="353961"/>
              <a:chOff x="5578277" y="2257871"/>
              <a:chExt cx="353961" cy="353961"/>
            </a:xfrm>
          </p:grpSpPr>
          <p:sp>
            <p:nvSpPr>
              <p:cNvPr id="78" name="Rectangle: Rounded Corners 46">
                <a:extLst>
                  <a:ext uri="{FF2B5EF4-FFF2-40B4-BE49-F238E27FC236}">
                    <a16:creationId xmlns:a16="http://schemas.microsoft.com/office/drawing/2014/main" id="{542A6B4F-5CD9-4C22-927F-1875D7C72283}"/>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9" name="Freeform 4549">
                <a:extLst>
                  <a:ext uri="{FF2B5EF4-FFF2-40B4-BE49-F238E27FC236}">
                    <a16:creationId xmlns:a16="http://schemas.microsoft.com/office/drawing/2014/main" id="{D78D8864-D36A-4675-9E93-6F3633E6532E}"/>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80"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0819971F-569B-48B6-B6C6-B69BCEF0C53C}"/>
              </a:ext>
            </a:extLst>
          </p:cNvPr>
          <p:cNvGrpSpPr/>
          <p:nvPr/>
        </p:nvGrpSpPr>
        <p:grpSpPr>
          <a:xfrm>
            <a:off x="9559458" y="4054664"/>
            <a:ext cx="2282901" cy="899519"/>
            <a:chOff x="4201762" y="1317333"/>
            <a:chExt cx="3140581" cy="1294499"/>
          </a:xfrm>
        </p:grpSpPr>
        <p:sp>
          <p:nvSpPr>
            <p:cNvPr id="81" name="Rectangle: Rounded Corners 43">
              <a:extLst>
                <a:ext uri="{FF2B5EF4-FFF2-40B4-BE49-F238E27FC236}">
                  <a16:creationId xmlns:a16="http://schemas.microsoft.com/office/drawing/2014/main" id="{1E89FF4C-AA25-4EE3-BC59-6374EAAD0B6F}"/>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82" name="TextBox 48">
              <a:extLst>
                <a:ext uri="{FF2B5EF4-FFF2-40B4-BE49-F238E27FC236}">
                  <a16:creationId xmlns:a16="http://schemas.microsoft.com/office/drawing/2014/main" id="{E5DFB98E-F967-4A07-8460-3B348C94ABA4}"/>
                </a:ext>
              </a:extLst>
            </p:cNvPr>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7</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参考链接</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83" name="Group 45">
              <a:extLst>
                <a:ext uri="{FF2B5EF4-FFF2-40B4-BE49-F238E27FC236}">
                  <a16:creationId xmlns:a16="http://schemas.microsoft.com/office/drawing/2014/main" id="{35E1C0BB-0F7C-493B-8DE3-89E0E0757C8B}"/>
                </a:ext>
              </a:extLst>
            </p:cNvPr>
            <p:cNvGrpSpPr/>
            <p:nvPr/>
          </p:nvGrpSpPr>
          <p:grpSpPr>
            <a:xfrm>
              <a:off x="5578277" y="2257871"/>
              <a:ext cx="353961" cy="353961"/>
              <a:chOff x="5578277" y="2257871"/>
              <a:chExt cx="353961" cy="353961"/>
            </a:xfrm>
          </p:grpSpPr>
          <p:sp>
            <p:nvSpPr>
              <p:cNvPr id="84" name="Rectangle: Rounded Corners 46">
                <a:extLst>
                  <a:ext uri="{FF2B5EF4-FFF2-40B4-BE49-F238E27FC236}">
                    <a16:creationId xmlns:a16="http://schemas.microsoft.com/office/drawing/2014/main" id="{6A7DF2FF-5C3F-4008-A543-3211EB08738A}"/>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85" name="Freeform 4549">
                <a:extLst>
                  <a:ext uri="{FF2B5EF4-FFF2-40B4-BE49-F238E27FC236}">
                    <a16:creationId xmlns:a16="http://schemas.microsoft.com/office/drawing/2014/main" id="{DFB485E7-8348-4ACC-A7F3-0CAF36288E24}"/>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86"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67CF0357-470F-434B-8BE1-D0B880C5AAB2}"/>
              </a:ext>
            </a:extLst>
          </p:cNvPr>
          <p:cNvGrpSpPr/>
          <p:nvPr/>
        </p:nvGrpSpPr>
        <p:grpSpPr>
          <a:xfrm>
            <a:off x="6665602" y="4827138"/>
            <a:ext cx="2282901" cy="899519"/>
            <a:chOff x="4201762" y="1317333"/>
            <a:chExt cx="3140581" cy="1294499"/>
          </a:xfrm>
        </p:grpSpPr>
        <p:sp>
          <p:nvSpPr>
            <p:cNvPr id="87" name="Rectangle: Rounded Corners 43">
              <a:extLst>
                <a:ext uri="{FF2B5EF4-FFF2-40B4-BE49-F238E27FC236}">
                  <a16:creationId xmlns:a16="http://schemas.microsoft.com/office/drawing/2014/main" id="{05CF644F-A127-4321-874E-38F045B90F94}"/>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88" name="TextBox 48">
              <a:extLst>
                <a:ext uri="{FF2B5EF4-FFF2-40B4-BE49-F238E27FC236}">
                  <a16:creationId xmlns:a16="http://schemas.microsoft.com/office/drawing/2014/main" id="{D4B8D31C-4ECC-4B26-A5C6-9D01386A8257}"/>
                </a:ext>
              </a:extLst>
            </p:cNvPr>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4</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顺序图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89" name="Group 45">
              <a:extLst>
                <a:ext uri="{FF2B5EF4-FFF2-40B4-BE49-F238E27FC236}">
                  <a16:creationId xmlns:a16="http://schemas.microsoft.com/office/drawing/2014/main" id="{B30BB28C-12E1-41AE-9DD9-FA1AB608F466}"/>
                </a:ext>
              </a:extLst>
            </p:cNvPr>
            <p:cNvGrpSpPr/>
            <p:nvPr/>
          </p:nvGrpSpPr>
          <p:grpSpPr>
            <a:xfrm>
              <a:off x="5578277" y="2257871"/>
              <a:ext cx="353961" cy="353961"/>
              <a:chOff x="5578277" y="2257871"/>
              <a:chExt cx="353961" cy="353961"/>
            </a:xfrm>
          </p:grpSpPr>
          <p:sp>
            <p:nvSpPr>
              <p:cNvPr id="90" name="Rectangle: Rounded Corners 46">
                <a:extLst>
                  <a:ext uri="{FF2B5EF4-FFF2-40B4-BE49-F238E27FC236}">
                    <a16:creationId xmlns:a16="http://schemas.microsoft.com/office/drawing/2014/main" id="{0B1EBF1E-45AE-4B8C-BD39-9D2DE77E404E}"/>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1" name="Freeform 4549">
                <a:extLst>
                  <a:ext uri="{FF2B5EF4-FFF2-40B4-BE49-F238E27FC236}">
                    <a16:creationId xmlns:a16="http://schemas.microsoft.com/office/drawing/2014/main" id="{FA477E44-3A31-4F16-9A11-203BBF8F3E21}"/>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9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63A6F0D2-D6D0-4CD1-9FDE-3AAF7D8D454D}"/>
              </a:ext>
            </a:extLst>
          </p:cNvPr>
          <p:cNvGrpSpPr/>
          <p:nvPr/>
        </p:nvGrpSpPr>
        <p:grpSpPr>
          <a:xfrm>
            <a:off x="9578775" y="5595388"/>
            <a:ext cx="2282901" cy="899519"/>
            <a:chOff x="4201762" y="1317333"/>
            <a:chExt cx="3140581" cy="1294499"/>
          </a:xfrm>
        </p:grpSpPr>
        <p:sp>
          <p:nvSpPr>
            <p:cNvPr id="93" name="Rectangle: Rounded Corners 43">
              <a:extLst>
                <a:ext uri="{FF2B5EF4-FFF2-40B4-BE49-F238E27FC236}">
                  <a16:creationId xmlns:a16="http://schemas.microsoft.com/office/drawing/2014/main" id="{33B5FDF7-D3FE-470B-8174-323A77C6E684}"/>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4" name="TextBox 48">
              <a:extLst>
                <a:ext uri="{FF2B5EF4-FFF2-40B4-BE49-F238E27FC236}">
                  <a16:creationId xmlns:a16="http://schemas.microsoft.com/office/drawing/2014/main" id="{86325AA2-5412-4B50-AAE0-C9DDD72E1EA5}"/>
                </a:ext>
              </a:extLst>
            </p:cNvPr>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8</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组内分工</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95" name="Group 45">
              <a:extLst>
                <a:ext uri="{FF2B5EF4-FFF2-40B4-BE49-F238E27FC236}">
                  <a16:creationId xmlns:a16="http://schemas.microsoft.com/office/drawing/2014/main" id="{88D8618E-B51A-48E5-9552-2E36A1C77A49}"/>
                </a:ext>
              </a:extLst>
            </p:cNvPr>
            <p:cNvGrpSpPr/>
            <p:nvPr/>
          </p:nvGrpSpPr>
          <p:grpSpPr>
            <a:xfrm>
              <a:off x="5578277" y="2257871"/>
              <a:ext cx="353961" cy="353961"/>
              <a:chOff x="5578277" y="2257871"/>
              <a:chExt cx="353961" cy="353961"/>
            </a:xfrm>
          </p:grpSpPr>
          <p:sp>
            <p:nvSpPr>
              <p:cNvPr id="96" name="Rectangle: Rounded Corners 46">
                <a:extLst>
                  <a:ext uri="{FF2B5EF4-FFF2-40B4-BE49-F238E27FC236}">
                    <a16:creationId xmlns:a16="http://schemas.microsoft.com/office/drawing/2014/main" id="{5BCD687B-712E-4C81-9A4D-9288E49FEE83}"/>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7" name="Freeform 4549">
                <a:extLst>
                  <a:ext uri="{FF2B5EF4-FFF2-40B4-BE49-F238E27FC236}">
                    <a16:creationId xmlns:a16="http://schemas.microsoft.com/office/drawing/2014/main" id="{11873578-0650-4D77-8D0E-A900733865DC}"/>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ppt_x"/>
                                          </p:val>
                                        </p:tav>
                                        <p:tav tm="100000">
                                          <p:val>
                                            <p:strVal val="#ppt_x"/>
                                          </p:val>
                                        </p:tav>
                                      </p:tavLst>
                                    </p:anim>
                                    <p:anim calcmode="lin" valueType="num">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750" fill="hold"/>
                                        <p:tgtEl>
                                          <p:spTgt spid="62"/>
                                        </p:tgtEl>
                                        <p:attrNameLst>
                                          <p:attrName>ppt_x</p:attrName>
                                        </p:attrNameLst>
                                      </p:cBhvr>
                                      <p:tavLst>
                                        <p:tav tm="0">
                                          <p:val>
                                            <p:strVal val="#ppt_x"/>
                                          </p:val>
                                        </p:tav>
                                        <p:tav tm="100000">
                                          <p:val>
                                            <p:strVal val="#ppt_x"/>
                                          </p:val>
                                        </p:tav>
                                      </p:tavLst>
                                    </p:anim>
                                    <p:anim calcmode="lin" valueType="num">
                                      <p:cBhvr additive="base">
                                        <p:cTn id="16" dur="750" fill="hold"/>
                                        <p:tgtEl>
                                          <p:spTgt spid="6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750" fill="hold"/>
                                        <p:tgtEl>
                                          <p:spTgt spid="68"/>
                                        </p:tgtEl>
                                        <p:attrNameLst>
                                          <p:attrName>ppt_x</p:attrName>
                                        </p:attrNameLst>
                                      </p:cBhvr>
                                      <p:tavLst>
                                        <p:tav tm="0">
                                          <p:val>
                                            <p:strVal val="#ppt_x"/>
                                          </p:val>
                                        </p:tav>
                                        <p:tav tm="100000">
                                          <p:val>
                                            <p:strVal val="#ppt_x"/>
                                          </p:val>
                                        </p:tav>
                                      </p:tavLst>
                                    </p:anim>
                                    <p:anim calcmode="lin" valueType="num">
                                      <p:cBhvr additive="base">
                                        <p:cTn id="20" dur="75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750" fill="hold"/>
                                        <p:tgtEl>
                                          <p:spTgt spid="74"/>
                                        </p:tgtEl>
                                        <p:attrNameLst>
                                          <p:attrName>ppt_x</p:attrName>
                                        </p:attrNameLst>
                                      </p:cBhvr>
                                      <p:tavLst>
                                        <p:tav tm="0">
                                          <p:val>
                                            <p:strVal val="#ppt_x"/>
                                          </p:val>
                                        </p:tav>
                                        <p:tav tm="100000">
                                          <p:val>
                                            <p:strVal val="#ppt_x"/>
                                          </p:val>
                                        </p:tav>
                                      </p:tavLst>
                                    </p:anim>
                                    <p:anim calcmode="lin" valueType="num">
                                      <p:cBhvr additive="base">
                                        <p:cTn id="24" dur="750" fill="hold"/>
                                        <p:tgtEl>
                                          <p:spTgt spid="7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750" fill="hold"/>
                                        <p:tgtEl>
                                          <p:spTgt spid="80"/>
                                        </p:tgtEl>
                                        <p:attrNameLst>
                                          <p:attrName>ppt_x</p:attrName>
                                        </p:attrNameLst>
                                      </p:cBhvr>
                                      <p:tavLst>
                                        <p:tav tm="0">
                                          <p:val>
                                            <p:strVal val="#ppt_x"/>
                                          </p:val>
                                        </p:tav>
                                        <p:tav tm="100000">
                                          <p:val>
                                            <p:strVal val="#ppt_x"/>
                                          </p:val>
                                        </p:tav>
                                      </p:tavLst>
                                    </p:anim>
                                    <p:anim calcmode="lin" valueType="num">
                                      <p:cBhvr additive="base">
                                        <p:cTn id="28" dur="750" fill="hold"/>
                                        <p:tgtEl>
                                          <p:spTgt spid="8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86"/>
                                        </p:tgtEl>
                                        <p:attrNameLst>
                                          <p:attrName>style.visibility</p:attrName>
                                        </p:attrNameLst>
                                      </p:cBhvr>
                                      <p:to>
                                        <p:strVal val="visible"/>
                                      </p:to>
                                    </p:set>
                                    <p:anim calcmode="lin" valueType="num">
                                      <p:cBhvr additive="base">
                                        <p:cTn id="31" dur="750" fill="hold"/>
                                        <p:tgtEl>
                                          <p:spTgt spid="86"/>
                                        </p:tgtEl>
                                        <p:attrNameLst>
                                          <p:attrName>ppt_x</p:attrName>
                                        </p:attrNameLst>
                                      </p:cBhvr>
                                      <p:tavLst>
                                        <p:tav tm="0">
                                          <p:val>
                                            <p:strVal val="#ppt_x"/>
                                          </p:val>
                                        </p:tav>
                                        <p:tav tm="100000">
                                          <p:val>
                                            <p:strVal val="#ppt_x"/>
                                          </p:val>
                                        </p:tav>
                                      </p:tavLst>
                                    </p:anim>
                                    <p:anim calcmode="lin" valueType="num">
                                      <p:cBhvr additive="base">
                                        <p:cTn id="32" dur="750" fill="hold"/>
                                        <p:tgtEl>
                                          <p:spTgt spid="8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000"/>
                                  </p:stCondLst>
                                  <p:childTnLst>
                                    <p:set>
                                      <p:cBhvr>
                                        <p:cTn id="34" dur="1" fill="hold">
                                          <p:stCondLst>
                                            <p:cond delay="0"/>
                                          </p:stCondLst>
                                        </p:cTn>
                                        <p:tgtEl>
                                          <p:spTgt spid="92"/>
                                        </p:tgtEl>
                                        <p:attrNameLst>
                                          <p:attrName>style.visibility</p:attrName>
                                        </p:attrNameLst>
                                      </p:cBhvr>
                                      <p:to>
                                        <p:strVal val="visible"/>
                                      </p:to>
                                    </p:set>
                                    <p:anim calcmode="lin" valueType="num">
                                      <p:cBhvr additive="base">
                                        <p:cTn id="35" dur="750" fill="hold"/>
                                        <p:tgtEl>
                                          <p:spTgt spid="92"/>
                                        </p:tgtEl>
                                        <p:attrNameLst>
                                          <p:attrName>ppt_x</p:attrName>
                                        </p:attrNameLst>
                                      </p:cBhvr>
                                      <p:tavLst>
                                        <p:tav tm="0">
                                          <p:val>
                                            <p:strVal val="#ppt_x"/>
                                          </p:val>
                                        </p:tav>
                                        <p:tav tm="100000">
                                          <p:val>
                                            <p:strVal val="#ppt_x"/>
                                          </p:val>
                                        </p:tav>
                                      </p:tavLst>
                                    </p:anim>
                                    <p:anim calcmode="lin" valueType="num">
                                      <p:cBhvr additive="base">
                                        <p:cTn id="36" dur="75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0740" y="894626"/>
            <a:ext cx="7288848" cy="3367268"/>
          </a:xfrm>
          <a:prstGeom prst="rect">
            <a:avLst/>
          </a:prstGeom>
          <a:noFill/>
        </p:spPr>
        <p:txBody>
          <a:bodyPr wrap="square" rtlCol="0">
            <a:spAutoFit/>
          </a:bodyPr>
          <a:lstStyle/>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3</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、多重性</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多重性是指有多少对象可以参与该关联。可以表达一个取值范围、特定值、无限定的范围或一组离散值。</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格式：“</a:t>
            </a:r>
            <a:r>
              <a:rPr lang="en-US" altLang="zh-CN" sz="2000" b="1" dirty="0" err="1">
                <a:solidFill>
                  <a:schemeClr val="accent5">
                    <a:lumMod val="75000"/>
                  </a:schemeClr>
                </a:solidFill>
                <a:latin typeface="宋体" panose="02010600030101010101" pitchFamily="2" charset="-122"/>
                <a:ea typeface="宋体" panose="02010600030101010101" pitchFamily="2" charset="-122"/>
                <a:cs typeface="+mn-ea"/>
                <a:sym typeface="+mn-lt"/>
              </a:rPr>
              <a:t>minimum..maximum</a:t>
            </a:r>
            <a:r>
              <a:rPr lang="zh-CN" altLang="en-US" sz="2000" b="1" dirty="0">
                <a:latin typeface="宋体" panose="02010600030101010101" pitchFamily="2" charset="-122"/>
                <a:ea typeface="宋体" panose="02010600030101010101" pitchFamily="2" charset="-122"/>
                <a:cs typeface="+mn-ea"/>
                <a:sym typeface="+mn-lt"/>
              </a:rPr>
              <a:t>”（均为</a:t>
            </a:r>
            <a:r>
              <a:rPr lang="en-US" altLang="zh-CN" sz="2000" b="1" dirty="0">
                <a:latin typeface="宋体" panose="02010600030101010101" pitchFamily="2" charset="-122"/>
                <a:ea typeface="宋体" panose="02010600030101010101" pitchFamily="2" charset="-122"/>
                <a:cs typeface="+mn-ea"/>
                <a:sym typeface="+mn-lt"/>
              </a:rPr>
              <a:t>int</a:t>
            </a:r>
            <a:r>
              <a:rPr lang="zh-CN" altLang="en-US" sz="2000" b="1" dirty="0">
                <a:latin typeface="宋体" panose="02010600030101010101" pitchFamily="2" charset="-122"/>
                <a:ea typeface="宋体" panose="02010600030101010101" pitchFamily="2" charset="-122"/>
                <a:cs typeface="+mn-ea"/>
                <a:sym typeface="+mn-lt"/>
              </a:rPr>
              <a:t>型）。</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UML</a:t>
            </a:r>
            <a:r>
              <a:rPr lang="zh-CN" altLang="en-US" sz="2000" b="1" dirty="0">
                <a:latin typeface="宋体" panose="02010600030101010101" pitchFamily="2" charset="-122"/>
                <a:ea typeface="宋体" panose="02010600030101010101" pitchFamily="2" charset="-122"/>
                <a:cs typeface="+mn-ea"/>
                <a:sym typeface="+mn-lt"/>
              </a:rPr>
              <a:t>使用星号（</a:t>
            </a:r>
            <a:r>
              <a:rPr lang="en-US" altLang="zh-CN" sz="2000" b="1" dirty="0">
                <a:latin typeface="宋体" panose="02010600030101010101" pitchFamily="2" charset="-122"/>
                <a:ea typeface="宋体" panose="02010600030101010101" pitchFamily="2" charset="-122"/>
                <a:cs typeface="+mn-ea"/>
                <a:sym typeface="+mn-lt"/>
              </a:rPr>
              <a:t>*</a:t>
            </a:r>
            <a:r>
              <a:rPr lang="zh-CN" altLang="en-US" sz="2000" b="1" dirty="0">
                <a:latin typeface="宋体" panose="02010600030101010101" pitchFamily="2" charset="-122"/>
                <a:ea typeface="宋体" panose="02010600030101010101" pitchFamily="2" charset="-122"/>
                <a:cs typeface="+mn-ea"/>
                <a:sym typeface="+mn-lt"/>
              </a:rPr>
              <a:t>）来代表多个。</a:t>
            </a:r>
            <a:endParaRPr lang="en-US" altLang="zh-CN" sz="2000" b="1" dirty="0">
              <a:latin typeface="宋体" panose="02010600030101010101" pitchFamily="2" charset="-122"/>
              <a:ea typeface="宋体" panose="02010600030101010101" pitchFamily="2" charset="-122"/>
              <a:cs typeface="+mn-ea"/>
              <a:sym typeface="+mn-lt"/>
            </a:endParaRPr>
          </a:p>
          <a:p>
            <a:pPr marL="342900" indent="-342900" algn="l">
              <a:lnSpc>
                <a:spcPct val="120000"/>
              </a:lnSpc>
              <a:buClrTx/>
              <a:buSzTx/>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cs typeface="+mn-ea"/>
                <a:sym typeface="+mn-lt"/>
              </a:rPr>
              <a:t>在一种语义中，两点代表</a:t>
            </a:r>
            <a:r>
              <a:rPr lang="en-US" altLang="zh-CN" sz="2000" b="1" dirty="0">
                <a:latin typeface="宋体" panose="02010600030101010101" pitchFamily="2" charset="-122"/>
                <a:ea typeface="宋体" panose="02010600030101010101" pitchFamily="2" charset="-122"/>
                <a:cs typeface="+mn-ea"/>
                <a:sym typeface="+mn-lt"/>
              </a:rPr>
              <a:t>Or</a:t>
            </a:r>
            <a:r>
              <a:rPr lang="zh-CN" altLang="en-US" sz="2000" b="1" dirty="0">
                <a:latin typeface="宋体" panose="02010600030101010101" pitchFamily="2" charset="-122"/>
                <a:ea typeface="宋体" panose="02010600030101010101" pitchFamily="2" charset="-122"/>
                <a:cs typeface="+mn-ea"/>
                <a:sym typeface="+mn-lt"/>
              </a:rPr>
              <a:t>（或）关系，例如“</a:t>
            </a:r>
            <a:r>
              <a:rPr lang="en-US" altLang="zh-CN" sz="2000" b="1" dirty="0">
                <a:latin typeface="宋体" panose="02010600030101010101" pitchFamily="2" charset="-122"/>
                <a:ea typeface="宋体" panose="02010600030101010101" pitchFamily="2" charset="-122"/>
                <a:cs typeface="+mn-ea"/>
                <a:sym typeface="+mn-lt"/>
              </a:rPr>
              <a:t>1..</a:t>
            </a:r>
            <a:r>
              <a:rPr lang="zh-CN" altLang="en-US" sz="2000" b="1" dirty="0">
                <a:latin typeface="宋体" panose="02010600030101010101" pitchFamily="2" charset="-122"/>
                <a:ea typeface="宋体" panose="02010600030101010101" pitchFamily="2" charset="-122"/>
                <a:cs typeface="+mn-ea"/>
                <a:sym typeface="+mn-lt"/>
              </a:rPr>
              <a:t>*”代表一个或多个。</a:t>
            </a:r>
            <a:endParaRPr lang="en-US" altLang="zh-CN" sz="2000" b="1" dirty="0">
              <a:latin typeface="宋体" panose="02010600030101010101" pitchFamily="2" charset="-122"/>
              <a:ea typeface="宋体" panose="02010600030101010101" pitchFamily="2" charset="-122"/>
              <a:cs typeface="+mn-ea"/>
              <a:sym typeface="+mn-lt"/>
            </a:endParaRPr>
          </a:p>
          <a:p>
            <a:pPr marL="342900" indent="-342900" algn="l">
              <a:lnSpc>
                <a:spcPct val="120000"/>
              </a:lnSpc>
              <a:buClrTx/>
              <a:buSzTx/>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cs typeface="+mn-ea"/>
                <a:sym typeface="+mn-lt"/>
              </a:rPr>
              <a:t>在另一种语义中，</a:t>
            </a:r>
            <a:r>
              <a:rPr lang="en-US" altLang="zh-CN" sz="2000" b="1" dirty="0">
                <a:latin typeface="宋体" panose="02010600030101010101" pitchFamily="2" charset="-122"/>
                <a:ea typeface="宋体" panose="02010600030101010101" pitchFamily="2" charset="-122"/>
                <a:cs typeface="+mn-ea"/>
                <a:sym typeface="+mn-lt"/>
              </a:rPr>
              <a:t>Or</a:t>
            </a:r>
            <a:r>
              <a:rPr lang="zh-CN" altLang="en-US" sz="2000" b="1" dirty="0">
                <a:latin typeface="宋体" panose="02010600030101010101" pitchFamily="2" charset="-122"/>
                <a:ea typeface="宋体" panose="02010600030101010101" pitchFamily="2" charset="-122"/>
                <a:cs typeface="+mn-ea"/>
                <a:sym typeface="+mn-lt"/>
              </a:rPr>
              <a:t>例如“</a:t>
            </a:r>
            <a:r>
              <a:rPr lang="en-US" altLang="zh-CN" sz="2000" b="1" dirty="0">
                <a:latin typeface="宋体" panose="02010600030101010101" pitchFamily="2" charset="-122"/>
                <a:ea typeface="宋体" panose="02010600030101010101" pitchFamily="2" charset="-122"/>
                <a:cs typeface="+mn-ea"/>
                <a:sym typeface="+mn-lt"/>
              </a:rPr>
              <a:t>5.</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10</a:t>
            </a:r>
            <a:r>
              <a:rPr lang="zh-CN" altLang="en-US" sz="2000" b="1" dirty="0">
                <a:latin typeface="宋体" panose="02010600030101010101" pitchFamily="2" charset="-122"/>
                <a:ea typeface="宋体" panose="02010600030101010101" pitchFamily="2" charset="-122"/>
                <a:cs typeface="+mn-ea"/>
                <a:sym typeface="+mn-lt"/>
              </a:rPr>
              <a:t>”代表</a:t>
            </a:r>
            <a:r>
              <a:rPr lang="en-US" altLang="zh-CN" sz="2000" b="1" dirty="0">
                <a:latin typeface="宋体" panose="02010600030101010101" pitchFamily="2" charset="-122"/>
                <a:ea typeface="宋体" panose="02010600030101010101" pitchFamily="2" charset="-122"/>
                <a:cs typeface="+mn-ea"/>
                <a:sym typeface="+mn-lt"/>
              </a:rPr>
              <a:t>5</a:t>
            </a:r>
            <a:r>
              <a:rPr lang="zh-CN" altLang="en-US" sz="2000" b="1" dirty="0">
                <a:latin typeface="宋体" panose="02010600030101010101" pitchFamily="2" charset="-122"/>
                <a:ea typeface="宋体" panose="02010600030101010101" pitchFamily="2" charset="-122"/>
                <a:cs typeface="+mn-ea"/>
                <a:sym typeface="+mn-lt"/>
              </a:rPr>
              <a:t>或者</a:t>
            </a:r>
            <a:r>
              <a:rPr lang="en-US" altLang="zh-CN" sz="2000" b="1" dirty="0">
                <a:latin typeface="宋体" panose="02010600030101010101" pitchFamily="2" charset="-122"/>
                <a:ea typeface="宋体" panose="02010600030101010101" pitchFamily="2" charset="-122"/>
                <a:cs typeface="+mn-ea"/>
                <a:sym typeface="+mn-lt"/>
              </a:rPr>
              <a:t>10</a:t>
            </a:r>
            <a:r>
              <a:rPr lang="zh-CN" altLang="en-US" sz="2000" b="1" dirty="0">
                <a:latin typeface="宋体" panose="02010600030101010101" pitchFamily="2" charset="-122"/>
                <a:ea typeface="宋体" panose="02010600030101010101" pitchFamily="2" charset="-122"/>
                <a:cs typeface="+mn-ea"/>
                <a:sym typeface="+mn-lt"/>
              </a:rPr>
              <a:t>。</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sp>
        <p:nvSpPr>
          <p:cNvPr id="15" name="TextBox 29">
            <a:extLst>
              <a:ext uri="{FF2B5EF4-FFF2-40B4-BE49-F238E27FC236}">
                <a16:creationId xmlns:a16="http://schemas.microsoft.com/office/drawing/2014/main" id="{C66E2B63-5E16-4236-8295-EAC4554614AD}"/>
              </a:ext>
            </a:extLst>
          </p:cNvPr>
          <p:cNvSpPr txBox="1"/>
          <p:nvPr/>
        </p:nvSpPr>
        <p:spPr>
          <a:xfrm>
            <a:off x="840740" y="4202394"/>
            <a:ext cx="3864542" cy="2259273"/>
          </a:xfrm>
          <a:prstGeom prst="rect">
            <a:avLst/>
          </a:prstGeom>
          <a:noFill/>
        </p:spPr>
        <p:txBody>
          <a:bodyPr wrap="square" rtlCol="0">
            <a:spAutoFit/>
          </a:bodyPr>
          <a:lstStyle/>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4</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、聚合</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几何关系表示</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整体和部分</a:t>
            </a:r>
            <a:r>
              <a:rPr lang="zh-CN" altLang="en-US" sz="2000" b="1" dirty="0">
                <a:latin typeface="宋体" panose="02010600030101010101" pitchFamily="2" charset="-122"/>
                <a:ea typeface="宋体" panose="02010600030101010101" pitchFamily="2" charset="-122"/>
                <a:cs typeface="+mn-ea"/>
                <a:sym typeface="+mn-lt"/>
              </a:rPr>
              <a:t>关系的关联。</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    在</a:t>
            </a:r>
            <a:r>
              <a:rPr lang="en-US" altLang="zh-CN" sz="2000" b="1" dirty="0">
                <a:latin typeface="宋体" panose="02010600030101010101" pitchFamily="2" charset="-122"/>
                <a:ea typeface="宋体" panose="02010600030101010101" pitchFamily="2" charset="-122"/>
                <a:cs typeface="+mn-ea"/>
                <a:sym typeface="+mn-lt"/>
              </a:rPr>
              <a:t>UML</a:t>
            </a:r>
            <a:r>
              <a:rPr lang="zh-CN" altLang="en-US" sz="2000" b="1" dirty="0">
                <a:latin typeface="宋体" panose="02010600030101010101" pitchFamily="2" charset="-122"/>
                <a:ea typeface="宋体" panose="02010600030101010101" pitchFamily="2" charset="-122"/>
                <a:cs typeface="+mn-ea"/>
                <a:sym typeface="+mn-lt"/>
              </a:rPr>
              <a:t>中，聚合被表示为整体的一端用一个</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空心菱形</a:t>
            </a:r>
            <a:r>
              <a:rPr lang="zh-CN" altLang="en-US" sz="2000" b="1" dirty="0">
                <a:latin typeface="宋体" panose="02010600030101010101" pitchFamily="2" charset="-122"/>
                <a:ea typeface="宋体" panose="02010600030101010101" pitchFamily="2" charset="-122"/>
                <a:cs typeface="+mn-ea"/>
                <a:sym typeface="+mn-lt"/>
              </a:rPr>
              <a:t>修饰的简单关联。</a:t>
            </a:r>
          </a:p>
        </p:txBody>
      </p:sp>
      <p:pic>
        <p:nvPicPr>
          <p:cNvPr id="4" name="图片 3">
            <a:extLst>
              <a:ext uri="{FF2B5EF4-FFF2-40B4-BE49-F238E27FC236}">
                <a16:creationId xmlns:a16="http://schemas.microsoft.com/office/drawing/2014/main" id="{E8A03AA1-F848-4E54-915C-838E8C3B9DFD}"/>
              </a:ext>
            </a:extLst>
          </p:cNvPr>
          <p:cNvPicPr>
            <a:picLocks noChangeAspect="1"/>
          </p:cNvPicPr>
          <p:nvPr/>
        </p:nvPicPr>
        <p:blipFill>
          <a:blip r:embed="rId4"/>
          <a:stretch>
            <a:fillRect/>
          </a:stretch>
        </p:blipFill>
        <p:spPr>
          <a:xfrm>
            <a:off x="4953658" y="4412650"/>
            <a:ext cx="3787674" cy="1838759"/>
          </a:xfrm>
          <a:prstGeom prst="rect">
            <a:avLst/>
          </a:prstGeom>
        </p:spPr>
      </p:pic>
    </p:spTree>
    <p:extLst>
      <p:ext uri="{BB962C8B-B14F-4D97-AF65-F5344CB8AC3E}">
        <p14:creationId xmlns:p14="http://schemas.microsoft.com/office/powerpoint/2010/main" val="22269447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0741" y="1133165"/>
            <a:ext cx="3777304" cy="5583260"/>
          </a:xfrm>
          <a:prstGeom prst="rect">
            <a:avLst/>
          </a:prstGeom>
          <a:noFill/>
        </p:spPr>
        <p:txBody>
          <a:bodyPr wrap="square" rtlCol="0">
            <a:spAutoFit/>
          </a:bodyPr>
          <a:lstStyle/>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5</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、组合关系</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组合关系时聚合关系中的一种特殊情况，时更强形式的聚合，又被称为</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强聚合</a:t>
            </a:r>
            <a:r>
              <a:rPr lang="zh-CN" altLang="en-US" sz="2000" b="1" dirty="0">
                <a:latin typeface="宋体" panose="02010600030101010101" pitchFamily="2" charset="-122"/>
                <a:ea typeface="宋体" panose="02010600030101010101" pitchFamily="2" charset="-122"/>
                <a:cs typeface="+mn-ea"/>
                <a:sym typeface="+mn-lt"/>
              </a:rPr>
              <a:t>。</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6</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、导航性</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导航性描述的时一个对象通过链（关联的实例）进行导航</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访问另一个对象</a:t>
            </a:r>
            <a:r>
              <a:rPr lang="zh-CN" altLang="en-US" sz="2000" b="1" dirty="0">
                <a:latin typeface="宋体" panose="02010600030101010101" pitchFamily="2" charset="-122"/>
                <a:ea typeface="宋体" panose="02010600030101010101" pitchFamily="2" charset="-122"/>
                <a:cs typeface="+mn-ea"/>
                <a:sym typeface="+mn-lt"/>
              </a:rPr>
              <a:t>。可以在关联关系上加箭头表示导航方向。</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endPar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pic>
        <p:nvPicPr>
          <p:cNvPr id="13" name="图片 12">
            <a:extLst>
              <a:ext uri="{FF2B5EF4-FFF2-40B4-BE49-F238E27FC236}">
                <a16:creationId xmlns:a16="http://schemas.microsoft.com/office/drawing/2014/main" id="{0BC506DB-5606-4A89-8B96-1B7023D80D81}"/>
              </a:ext>
            </a:extLst>
          </p:cNvPr>
          <p:cNvPicPr>
            <a:picLocks noChangeAspect="1"/>
          </p:cNvPicPr>
          <p:nvPr/>
        </p:nvPicPr>
        <p:blipFill>
          <a:blip r:embed="rId4"/>
          <a:stretch>
            <a:fillRect/>
          </a:stretch>
        </p:blipFill>
        <p:spPr>
          <a:xfrm>
            <a:off x="5107092" y="3693668"/>
            <a:ext cx="3570743" cy="1873346"/>
          </a:xfrm>
          <a:prstGeom prst="rect">
            <a:avLst/>
          </a:prstGeom>
        </p:spPr>
      </p:pic>
    </p:spTree>
    <p:extLst>
      <p:ext uri="{BB962C8B-B14F-4D97-AF65-F5344CB8AC3E}">
        <p14:creationId xmlns:p14="http://schemas.microsoft.com/office/powerpoint/2010/main" val="17543684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796391" y="894626"/>
            <a:ext cx="4478139" cy="5583260"/>
          </a:xfrm>
          <a:prstGeom prst="rect">
            <a:avLst/>
          </a:prstGeom>
          <a:noFill/>
        </p:spPr>
        <p:txBody>
          <a:bodyPr wrap="square" rtlCol="0">
            <a:spAutoFit/>
          </a:bodyPr>
          <a:lstStyle/>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7</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、关联类</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关联和类一样，也可以有自己的属性和操作。</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关联类的可视化与一般的类相同，但是要用</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一条虚线</a:t>
            </a:r>
            <a:r>
              <a:rPr lang="zh-CN" altLang="en-US" sz="2000" b="1" dirty="0">
                <a:latin typeface="宋体" panose="02010600030101010101" pitchFamily="2" charset="-122"/>
                <a:ea typeface="宋体" panose="02010600030101010101" pitchFamily="2" charset="-122"/>
                <a:cs typeface="+mn-ea"/>
                <a:sym typeface="+mn-lt"/>
              </a:rPr>
              <a:t>把关联类和对应的关联线连接起来。</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关联类也可以与其他类关联。</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latin typeface="宋体" panose="02010600030101010101" pitchFamily="2" charset="-122"/>
              <a:ea typeface="宋体" panose="02010600030101010101" pitchFamily="2" charset="-122"/>
              <a:cs typeface="+mn-ea"/>
              <a:sym typeface="+mn-lt"/>
            </a:endParaRPr>
          </a:p>
          <a:p>
            <a:pPr>
              <a:lnSpc>
                <a:spcPct val="120000"/>
              </a:lnSpc>
            </a:pPr>
            <a:r>
              <a:rPr lang="en-US" altLang="zh-CN" sz="2000" b="1" dirty="0">
                <a:solidFill>
                  <a:schemeClr val="accent5">
                    <a:lumMod val="75000"/>
                  </a:schemeClr>
                </a:solidFill>
                <a:latin typeface="宋体" panose="02010600030101010101" pitchFamily="2" charset="-122"/>
                <a:ea typeface="宋体" panose="02010600030101010101" pitchFamily="2" charset="-122"/>
              </a:rPr>
              <a:t>8</a:t>
            </a:r>
            <a:r>
              <a:rPr lang="zh-CN" altLang="en-US" sz="2000" b="1" dirty="0">
                <a:solidFill>
                  <a:schemeClr val="accent5">
                    <a:lumMod val="75000"/>
                  </a:schemeClr>
                </a:solidFill>
                <a:latin typeface="宋体" panose="02010600030101010101" pitchFamily="2" charset="-122"/>
                <a:ea typeface="宋体" panose="02010600030101010101" pitchFamily="2" charset="-122"/>
              </a:rPr>
              <a:t>、约束</a:t>
            </a: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由于两个类之间的一个关联可能对应有一个规则。可以通过关联线附近加注一个约束来</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说明这个规则</a:t>
            </a:r>
            <a:r>
              <a:rPr lang="zh-CN" altLang="en-US" sz="2000" b="1" dirty="0">
                <a:latin typeface="宋体" panose="02010600030101010101" pitchFamily="2" charset="-122"/>
                <a:ea typeface="宋体" panose="02010600030101010101" pitchFamily="2" charset="-122"/>
                <a:cs typeface="+mn-ea"/>
                <a:sym typeface="+mn-lt"/>
              </a:rPr>
              <a:t>。</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例如在图</a:t>
            </a:r>
            <a:r>
              <a:rPr lang="en-US" altLang="zh-CN" sz="2000" b="1" dirty="0">
                <a:latin typeface="宋体" panose="02010600030101010101" pitchFamily="2" charset="-122"/>
                <a:ea typeface="宋体" panose="02010600030101010101" pitchFamily="2" charset="-122"/>
                <a:cs typeface="+mn-ea"/>
                <a:sym typeface="+mn-lt"/>
              </a:rPr>
              <a:t>5.17</a:t>
            </a:r>
            <a:r>
              <a:rPr lang="zh-CN" altLang="en-US" sz="2000" b="1" dirty="0">
                <a:latin typeface="宋体" panose="02010600030101010101" pitchFamily="2" charset="-122"/>
                <a:ea typeface="宋体" panose="02010600030101010101" pitchFamily="2" charset="-122"/>
                <a:cs typeface="+mn-ea"/>
                <a:sym typeface="+mn-lt"/>
              </a:rPr>
              <a:t>中，在</a:t>
            </a:r>
            <a:r>
              <a:rPr lang="en-US" altLang="zh-CN" sz="2000" b="1" dirty="0">
                <a:latin typeface="宋体" panose="02010600030101010101" pitchFamily="2" charset="-122"/>
                <a:ea typeface="宋体" panose="02010600030101010101" pitchFamily="2" charset="-122"/>
                <a:cs typeface="+mn-ea"/>
                <a:sym typeface="+mn-lt"/>
              </a:rPr>
              <a:t>Customer</a:t>
            </a:r>
            <a:r>
              <a:rPr lang="zh-CN" altLang="en-US" sz="2000" b="1" dirty="0">
                <a:latin typeface="宋体" panose="02010600030101010101" pitchFamily="2" charset="-122"/>
                <a:ea typeface="宋体" panose="02010600030101010101" pitchFamily="2" charset="-122"/>
                <a:cs typeface="+mn-ea"/>
                <a:sym typeface="+mn-lt"/>
              </a:rPr>
              <a:t>类附近加上一个</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花括号</a:t>
            </a:r>
            <a:r>
              <a:rPr lang="zh-CN" altLang="en-US" sz="2000" b="1" dirty="0">
                <a:latin typeface="宋体" panose="02010600030101010101" pitchFamily="2" charset="-122"/>
                <a:ea typeface="宋体" panose="02010600030101010101" pitchFamily="2" charset="-122"/>
                <a:cs typeface="+mn-ea"/>
                <a:sym typeface="+mn-lt"/>
              </a:rPr>
              <a:t>括起来的“</a:t>
            </a:r>
            <a:r>
              <a:rPr lang="en-US" altLang="zh-CN" sz="2000" b="1" dirty="0">
                <a:latin typeface="宋体" panose="02010600030101010101" pitchFamily="2" charset="-122"/>
                <a:ea typeface="宋体" panose="02010600030101010101" pitchFamily="2" charset="-122"/>
                <a:cs typeface="+mn-ea"/>
                <a:sym typeface="+mn-lt"/>
              </a:rPr>
              <a:t>Order</a:t>
            </a:r>
            <a:r>
              <a:rPr lang="zh-CN" altLang="en-US" sz="2000" b="1" dirty="0">
                <a:latin typeface="宋体" panose="02010600030101010101" pitchFamily="2" charset="-122"/>
                <a:ea typeface="宋体" panose="02010600030101010101" pitchFamily="2" charset="-122"/>
                <a:cs typeface="+mn-ea"/>
                <a:sym typeface="+mn-lt"/>
              </a:rPr>
              <a:t>”（有序）来说明这个规则。</a:t>
            </a:r>
            <a:endPar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pic>
        <p:nvPicPr>
          <p:cNvPr id="10" name="图片 9" descr="9f7c582fa0dea20c334002f35071775"/>
          <p:cNvPicPr>
            <a:picLocks noChangeAspect="1"/>
          </p:cNvPicPr>
          <p:nvPr/>
        </p:nvPicPr>
        <p:blipFill>
          <a:blip r:embed="rId4"/>
          <a:stretch>
            <a:fillRect/>
          </a:stretch>
        </p:blipFill>
        <p:spPr>
          <a:xfrm>
            <a:off x="5069866" y="894626"/>
            <a:ext cx="3919842" cy="2571841"/>
          </a:xfrm>
          <a:prstGeom prst="rect">
            <a:avLst/>
          </a:prstGeom>
        </p:spPr>
      </p:pic>
      <p:pic>
        <p:nvPicPr>
          <p:cNvPr id="12" name="图片 11" descr="0dce11f697f60367d456119e69168b9"/>
          <p:cNvPicPr>
            <a:picLocks noChangeAspect="1"/>
          </p:cNvPicPr>
          <p:nvPr/>
        </p:nvPicPr>
        <p:blipFill>
          <a:blip r:embed="rId5"/>
          <a:stretch>
            <a:fillRect/>
          </a:stretch>
        </p:blipFill>
        <p:spPr>
          <a:xfrm>
            <a:off x="5287374" y="4346249"/>
            <a:ext cx="3702333" cy="1083188"/>
          </a:xfrm>
          <a:prstGeom prst="rect">
            <a:avLst/>
          </a:prstGeom>
        </p:spPr>
      </p:pic>
    </p:spTree>
    <p:extLst>
      <p:ext uri="{BB962C8B-B14F-4D97-AF65-F5344CB8AC3E}">
        <p14:creationId xmlns:p14="http://schemas.microsoft.com/office/powerpoint/2010/main" val="24311293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661424" y="968462"/>
            <a:ext cx="8014906" cy="44752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实现关系（</a:t>
            </a:r>
            <a:r>
              <a:rPr kumimoji="0" lang="en-US" altLang="zh-CN"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Realization</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a:t>
            </a:r>
            <a:endParaRPr kumimoji="0" lang="en-US" altLang="zh-CN"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实现将一种模型元素与另一种模型元素</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连接起来</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,比如类和接口。泛化和实现关系都可以将</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一般描述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与</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具体描述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联系起来。</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泛化将同一语义层上的元素连接起来,并且通常在同一模型内；</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实现关系则将不同语义层内的元素连接起来,通常建立在不同的模型内。</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实现关系通常在两种情况下被使用:</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在接口与实现该接口的类之间；</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在用例及实现该用例的协作之间。</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在UML中,实现关系的符号与泛化关系的符号类似,</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用一条</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带指向接口的空心三角箭头的虚线</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2" name="图片 1" descr="3c70505a03a3385e92f35855b94832d"/>
          <p:cNvPicPr>
            <a:picLocks noChangeAspect="1"/>
          </p:cNvPicPr>
          <p:nvPr/>
        </p:nvPicPr>
        <p:blipFill>
          <a:blip r:embed="rId4"/>
          <a:stretch>
            <a:fillRect/>
          </a:stretch>
        </p:blipFill>
        <p:spPr>
          <a:xfrm>
            <a:off x="4545474" y="5018000"/>
            <a:ext cx="5724525" cy="1743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40715" y="1055370"/>
            <a:ext cx="11421745" cy="56222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类图的建模技术及应用</a:t>
            </a:r>
          </a:p>
        </p:txBody>
      </p:sp>
      <p:sp>
        <p:nvSpPr>
          <p:cNvPr id="9" name="TextBox 29"/>
          <p:cNvSpPr txBox="1"/>
          <p:nvPr/>
        </p:nvSpPr>
        <p:spPr>
          <a:xfrm>
            <a:off x="1330960" y="1191260"/>
            <a:ext cx="8110220" cy="5262245"/>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tabLst/>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概念层类图</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中的类和类关系和最终的实现类并不一定有直接和明显的对应关系。在概念层上,类图着重于对问题领域的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概念化理解</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,而</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不是实现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。因此,类名通常都是问题领域中实际事物的名称,并且独立于具体的编程语言。</a:t>
            </a: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tabLst/>
              <a:defRPr/>
            </a:pP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tabLst/>
              <a:defRPr/>
            </a:pP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tabLst/>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说明层类图</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在说明层阶段主要考虑的是类的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接口部分</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,而不是实现部分,这个接口可能因为实现环境,运行特性等有多种不同的实现。</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tabLst/>
              <a:defRPr/>
            </a:pP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tabLst/>
              <a:defRPr/>
            </a:pP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tabLst/>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实现层类图</a:t>
            </a:r>
            <a:r>
              <a:rPr kumimoji="0" lang="en-US" altLang="zh-CN"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真正需要考虑类的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实现问题</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是在实现层类图阶段。提供实现的细节,在实现层阶段的类的概念才是真正的严格意义上的类。它揭示了软件实体的构成情况,说明层的类有助于人们对软件的理解,而实现层的类是最常用的。</a:t>
            </a:r>
          </a:p>
        </p:txBody>
      </p:sp>
      <p:pic>
        <p:nvPicPr>
          <p:cNvPr id="2" name="图片 1" descr="e17b885c88ce25d57059de50c7a0f8d"/>
          <p:cNvPicPr>
            <a:picLocks noChangeAspect="1"/>
          </p:cNvPicPr>
          <p:nvPr/>
        </p:nvPicPr>
        <p:blipFill>
          <a:blip r:embed="rId4"/>
          <a:srcRect l="20170" t="13558"/>
          <a:stretch>
            <a:fillRect/>
          </a:stretch>
        </p:blipFill>
        <p:spPr>
          <a:xfrm>
            <a:off x="9398000" y="1313815"/>
            <a:ext cx="2406650" cy="1315720"/>
          </a:xfrm>
          <a:prstGeom prst="rect">
            <a:avLst/>
          </a:prstGeom>
        </p:spPr>
      </p:pic>
      <p:pic>
        <p:nvPicPr>
          <p:cNvPr id="3" name="图片 2" descr="c9f6424bb3af9a3baa84372a103536d"/>
          <p:cNvPicPr>
            <a:picLocks noChangeAspect="1"/>
          </p:cNvPicPr>
          <p:nvPr/>
        </p:nvPicPr>
        <p:blipFill>
          <a:blip r:embed="rId5"/>
          <a:srcRect l="15677" t="2815" r="9968" b="11259"/>
          <a:stretch>
            <a:fillRect/>
          </a:stretch>
        </p:blipFill>
        <p:spPr>
          <a:xfrm>
            <a:off x="9441180" y="2851150"/>
            <a:ext cx="1637665" cy="1648460"/>
          </a:xfrm>
          <a:prstGeom prst="rect">
            <a:avLst/>
          </a:prstGeom>
        </p:spPr>
      </p:pic>
      <p:pic>
        <p:nvPicPr>
          <p:cNvPr id="4" name="图片 3" descr="d8579eea1262ccc94be782bf24bb075"/>
          <p:cNvPicPr>
            <a:picLocks noChangeAspect="1"/>
          </p:cNvPicPr>
          <p:nvPr/>
        </p:nvPicPr>
        <p:blipFill>
          <a:blip r:embed="rId6"/>
          <a:srcRect l="4495" t="1952"/>
          <a:stretch>
            <a:fillRect/>
          </a:stretch>
        </p:blipFill>
        <p:spPr>
          <a:xfrm>
            <a:off x="9441180" y="4721225"/>
            <a:ext cx="2713355" cy="195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40715" y="1055370"/>
            <a:ext cx="11421745" cy="56222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类图的应用实例</a:t>
            </a:r>
          </a:p>
        </p:txBody>
      </p:sp>
      <p:pic>
        <p:nvPicPr>
          <p:cNvPr id="2" name="图片 1"/>
          <p:cNvPicPr>
            <a:picLocks noChangeAspect="1"/>
          </p:cNvPicPr>
          <p:nvPr/>
        </p:nvPicPr>
        <p:blipFill>
          <a:blip r:embed="rId3"/>
          <a:stretch>
            <a:fillRect/>
          </a:stretch>
        </p:blipFill>
        <p:spPr>
          <a:xfrm>
            <a:off x="1466850" y="1381125"/>
            <a:ext cx="9769475" cy="4971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rPr>
                <a:t>Question2</a:t>
              </a:r>
              <a:endParaRPr kumimoji="0" lang="en-US"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14204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依赖关系( Dependency)表示两个或多个模型元素之间语义上的关系。请问UML定义了哪四种基本依赖？</a:t>
            </a:r>
          </a:p>
        </p:txBody>
      </p:sp>
      <p:sp>
        <p:nvSpPr>
          <p:cNvPr id="4" name="文本框 3"/>
          <p:cNvSpPr txBox="1"/>
          <p:nvPr/>
        </p:nvSpPr>
        <p:spPr>
          <a:xfrm>
            <a:off x="4019623" y="3976124"/>
            <a:ext cx="7579061" cy="1419860"/>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、使用依赖</a:t>
            </a: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、抽象依赖</a:t>
            </a: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、授权依赖</a:t>
            </a: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、绑定依赖</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03</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状态</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extLst>
      <p:ext uri="{BB962C8B-B14F-4D97-AF65-F5344CB8AC3E}">
        <p14:creationId xmlns:p14="http://schemas.microsoft.com/office/powerpoint/2010/main" val="26093810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9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8972016" y="3996539"/>
            <a:ext cx="292504" cy="281518"/>
          </a:xfrm>
          <a:custGeom>
            <a:avLst/>
            <a:gdLst>
              <a:gd name="T0" fmla="*/ 97 w 216"/>
              <a:gd name="T1" fmla="*/ 0 h 208"/>
              <a:gd name="T2" fmla="*/ 59 w 216"/>
              <a:gd name="T3" fmla="*/ 12 h 208"/>
              <a:gd name="T4" fmla="*/ 69 w 216"/>
              <a:gd name="T5" fmla="*/ 33 h 208"/>
              <a:gd name="T6" fmla="*/ 3 w 216"/>
              <a:gd name="T7" fmla="*/ 199 h 208"/>
              <a:gd name="T8" fmla="*/ 0 w 216"/>
              <a:gd name="T9" fmla="*/ 202 h 208"/>
              <a:gd name="T10" fmla="*/ 2 w 216"/>
              <a:gd name="T11" fmla="*/ 207 h 208"/>
              <a:gd name="T12" fmla="*/ 6 w 216"/>
              <a:gd name="T13" fmla="*/ 208 h 208"/>
              <a:gd name="T14" fmla="*/ 174 w 216"/>
              <a:gd name="T15" fmla="*/ 137 h 208"/>
              <a:gd name="T16" fmla="*/ 178 w 216"/>
              <a:gd name="T17" fmla="*/ 147 h 208"/>
              <a:gd name="T18" fmla="*/ 195 w 216"/>
              <a:gd name="T19" fmla="*/ 148 h 208"/>
              <a:gd name="T20" fmla="*/ 173 w 216"/>
              <a:gd name="T21" fmla="*/ 34 h 208"/>
              <a:gd name="T22" fmla="*/ 88 w 216"/>
              <a:gd name="T23" fmla="*/ 61 h 208"/>
              <a:gd name="T24" fmla="*/ 53 w 216"/>
              <a:gd name="T25" fmla="*/ 100 h 208"/>
              <a:gd name="T26" fmla="*/ 49 w 216"/>
              <a:gd name="T27" fmla="*/ 107 h 208"/>
              <a:gd name="T28" fmla="*/ 94 w 216"/>
              <a:gd name="T29" fmla="*/ 56 h 208"/>
              <a:gd name="T30" fmla="*/ 81 w 216"/>
              <a:gd name="T31" fmla="*/ 31 h 208"/>
              <a:gd name="T32" fmla="*/ 99 w 216"/>
              <a:gd name="T33" fmla="*/ 25 h 208"/>
              <a:gd name="T34" fmla="*/ 141 w 216"/>
              <a:gd name="T35" fmla="*/ 48 h 208"/>
              <a:gd name="T36" fmla="*/ 182 w 216"/>
              <a:gd name="T37" fmla="*/ 102 h 208"/>
              <a:gd name="T38" fmla="*/ 177 w 216"/>
              <a:gd name="T39" fmla="*/ 127 h 208"/>
              <a:gd name="T40" fmla="*/ 114 w 216"/>
              <a:gd name="T41" fmla="*/ 146 h 208"/>
              <a:gd name="T42" fmla="*/ 57 w 216"/>
              <a:gd name="T43" fmla="*/ 177 h 208"/>
              <a:gd name="T44" fmla="*/ 49 w 216"/>
              <a:gd name="T45" fmla="*/ 107 h 208"/>
              <a:gd name="T46" fmla="*/ 155 w 216"/>
              <a:gd name="T47" fmla="*/ 52 h 208"/>
              <a:gd name="T48" fmla="*/ 146 w 216"/>
              <a:gd name="T49" fmla="*/ 91 h 208"/>
              <a:gd name="T50" fmla="*/ 152 w 216"/>
              <a:gd name="T51" fmla="*/ 50 h 208"/>
              <a:gd name="T52" fmla="*/ 109 w 216"/>
              <a:gd name="T53" fmla="*/ 151 h 208"/>
              <a:gd name="T54" fmla="*/ 64 w 216"/>
              <a:gd name="T55" fmla="*/ 174 h 208"/>
              <a:gd name="T56" fmla="*/ 192 w 216"/>
              <a:gd name="T57" fmla="*/ 139 h 208"/>
              <a:gd name="T58" fmla="*/ 189 w 216"/>
              <a:gd name="T59" fmla="*/ 142 h 208"/>
              <a:gd name="T60" fmla="*/ 183 w 216"/>
              <a:gd name="T61" fmla="*/ 141 h 208"/>
              <a:gd name="T62" fmla="*/ 184 w 216"/>
              <a:gd name="T63" fmla="*/ 135 h 208"/>
              <a:gd name="T64" fmla="*/ 185 w 216"/>
              <a:gd name="T65" fmla="*/ 132 h 208"/>
              <a:gd name="T66" fmla="*/ 99 w 216"/>
              <a:gd name="T67" fmla="*/ 17 h 208"/>
              <a:gd name="T68" fmla="*/ 75 w 216"/>
              <a:gd name="T69" fmla="*/ 23 h 208"/>
              <a:gd name="T70" fmla="*/ 66 w 216"/>
              <a:gd name="T71" fmla="*/ 24 h 208"/>
              <a:gd name="T72" fmla="*/ 68 w 216"/>
              <a:gd name="T73" fmla="*/ 15 h 208"/>
              <a:gd name="T74" fmla="*/ 97 w 216"/>
              <a:gd name="T75" fmla="*/ 8 h 208"/>
              <a:gd name="T76" fmla="*/ 192 w 216"/>
              <a:gd name="T77" fmla="*/ 13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08">
                <a:moveTo>
                  <a:pt x="173" y="34"/>
                </a:moveTo>
                <a:cubicBezTo>
                  <a:pt x="151" y="12"/>
                  <a:pt x="123" y="0"/>
                  <a:pt x="97" y="0"/>
                </a:cubicBezTo>
                <a:cubicBezTo>
                  <a:pt x="85" y="0"/>
                  <a:pt x="74" y="3"/>
                  <a:pt x="65" y="8"/>
                </a:cubicBezTo>
                <a:cubicBezTo>
                  <a:pt x="64" y="8"/>
                  <a:pt x="62" y="9"/>
                  <a:pt x="59" y="12"/>
                </a:cubicBezTo>
                <a:cubicBezTo>
                  <a:pt x="55" y="17"/>
                  <a:pt x="55" y="24"/>
                  <a:pt x="61" y="30"/>
                </a:cubicBezTo>
                <a:cubicBezTo>
                  <a:pt x="63" y="32"/>
                  <a:pt x="66" y="33"/>
                  <a:pt x="69" y="33"/>
                </a:cubicBezTo>
                <a:cubicBezTo>
                  <a:pt x="70" y="33"/>
                  <a:pt x="71" y="33"/>
                  <a:pt x="71" y="33"/>
                </a:cubicBezTo>
                <a:cubicBezTo>
                  <a:pt x="3" y="199"/>
                  <a:pt x="3" y="199"/>
                  <a:pt x="3" y="199"/>
                </a:cubicBezTo>
                <a:cubicBezTo>
                  <a:pt x="3" y="199"/>
                  <a:pt x="3" y="199"/>
                  <a:pt x="3" y="199"/>
                </a:cubicBezTo>
                <a:cubicBezTo>
                  <a:pt x="2" y="200"/>
                  <a:pt x="1" y="201"/>
                  <a:pt x="0" y="202"/>
                </a:cubicBezTo>
                <a:cubicBezTo>
                  <a:pt x="0" y="203"/>
                  <a:pt x="0" y="205"/>
                  <a:pt x="1" y="206"/>
                </a:cubicBezTo>
                <a:cubicBezTo>
                  <a:pt x="2" y="207"/>
                  <a:pt x="2" y="207"/>
                  <a:pt x="2" y="207"/>
                </a:cubicBezTo>
                <a:cubicBezTo>
                  <a:pt x="3" y="207"/>
                  <a:pt x="4" y="208"/>
                  <a:pt x="5" y="208"/>
                </a:cubicBezTo>
                <a:cubicBezTo>
                  <a:pt x="5" y="208"/>
                  <a:pt x="6" y="208"/>
                  <a:pt x="6" y="208"/>
                </a:cubicBezTo>
                <a:cubicBezTo>
                  <a:pt x="7" y="208"/>
                  <a:pt x="8" y="207"/>
                  <a:pt x="9" y="205"/>
                </a:cubicBezTo>
                <a:cubicBezTo>
                  <a:pt x="174" y="137"/>
                  <a:pt x="174" y="137"/>
                  <a:pt x="174" y="137"/>
                </a:cubicBezTo>
                <a:cubicBezTo>
                  <a:pt x="174" y="137"/>
                  <a:pt x="174" y="137"/>
                  <a:pt x="174" y="137"/>
                </a:cubicBezTo>
                <a:cubicBezTo>
                  <a:pt x="174" y="141"/>
                  <a:pt x="175" y="144"/>
                  <a:pt x="178" y="147"/>
                </a:cubicBezTo>
                <a:cubicBezTo>
                  <a:pt x="180" y="150"/>
                  <a:pt x="184" y="151"/>
                  <a:pt x="187" y="151"/>
                </a:cubicBezTo>
                <a:cubicBezTo>
                  <a:pt x="190" y="151"/>
                  <a:pt x="193" y="150"/>
                  <a:pt x="195" y="148"/>
                </a:cubicBezTo>
                <a:cubicBezTo>
                  <a:pt x="197" y="146"/>
                  <a:pt x="199" y="144"/>
                  <a:pt x="199" y="143"/>
                </a:cubicBezTo>
                <a:cubicBezTo>
                  <a:pt x="216" y="112"/>
                  <a:pt x="205" y="67"/>
                  <a:pt x="173" y="34"/>
                </a:cubicBezTo>
                <a:close/>
                <a:moveTo>
                  <a:pt x="72" y="54"/>
                </a:moveTo>
                <a:cubicBezTo>
                  <a:pt x="78" y="54"/>
                  <a:pt x="84" y="57"/>
                  <a:pt x="88" y="61"/>
                </a:cubicBezTo>
                <a:cubicBezTo>
                  <a:pt x="99" y="72"/>
                  <a:pt x="99" y="88"/>
                  <a:pt x="88" y="99"/>
                </a:cubicBezTo>
                <a:cubicBezTo>
                  <a:pt x="79" y="108"/>
                  <a:pt x="63" y="109"/>
                  <a:pt x="53" y="100"/>
                </a:cubicBezTo>
                <a:lnTo>
                  <a:pt x="72" y="54"/>
                </a:lnTo>
                <a:close/>
                <a:moveTo>
                  <a:pt x="49" y="107"/>
                </a:moveTo>
                <a:cubicBezTo>
                  <a:pt x="63" y="117"/>
                  <a:pt x="82" y="116"/>
                  <a:pt x="94" y="104"/>
                </a:cubicBezTo>
                <a:cubicBezTo>
                  <a:pt x="107" y="91"/>
                  <a:pt x="107" y="69"/>
                  <a:pt x="94" y="56"/>
                </a:cubicBezTo>
                <a:cubicBezTo>
                  <a:pt x="89" y="50"/>
                  <a:pt x="82" y="47"/>
                  <a:pt x="75" y="46"/>
                </a:cubicBezTo>
                <a:cubicBezTo>
                  <a:pt x="81" y="31"/>
                  <a:pt x="81" y="31"/>
                  <a:pt x="81" y="31"/>
                </a:cubicBezTo>
                <a:cubicBezTo>
                  <a:pt x="81" y="30"/>
                  <a:pt x="81" y="29"/>
                  <a:pt x="81" y="28"/>
                </a:cubicBezTo>
                <a:cubicBezTo>
                  <a:pt x="86" y="26"/>
                  <a:pt x="92" y="25"/>
                  <a:pt x="99" y="25"/>
                </a:cubicBezTo>
                <a:cubicBezTo>
                  <a:pt x="114" y="25"/>
                  <a:pt x="130" y="32"/>
                  <a:pt x="146" y="44"/>
                </a:cubicBezTo>
                <a:cubicBezTo>
                  <a:pt x="144" y="45"/>
                  <a:pt x="142" y="47"/>
                  <a:pt x="141" y="48"/>
                </a:cubicBezTo>
                <a:cubicBezTo>
                  <a:pt x="127" y="62"/>
                  <a:pt x="127" y="84"/>
                  <a:pt x="140" y="97"/>
                </a:cubicBezTo>
                <a:cubicBezTo>
                  <a:pt x="152" y="108"/>
                  <a:pt x="169" y="110"/>
                  <a:pt x="182" y="102"/>
                </a:cubicBezTo>
                <a:cubicBezTo>
                  <a:pt x="183" y="111"/>
                  <a:pt x="182" y="120"/>
                  <a:pt x="179" y="127"/>
                </a:cubicBezTo>
                <a:cubicBezTo>
                  <a:pt x="178" y="127"/>
                  <a:pt x="177" y="127"/>
                  <a:pt x="177" y="127"/>
                </a:cubicBezTo>
                <a:cubicBezTo>
                  <a:pt x="119" y="151"/>
                  <a:pt x="119" y="151"/>
                  <a:pt x="119" y="151"/>
                </a:cubicBezTo>
                <a:cubicBezTo>
                  <a:pt x="118" y="149"/>
                  <a:pt x="116" y="147"/>
                  <a:pt x="114" y="146"/>
                </a:cubicBezTo>
                <a:cubicBezTo>
                  <a:pt x="101" y="132"/>
                  <a:pt x="79" y="132"/>
                  <a:pt x="66" y="146"/>
                </a:cubicBezTo>
                <a:cubicBezTo>
                  <a:pt x="57" y="154"/>
                  <a:pt x="54" y="166"/>
                  <a:pt x="57" y="177"/>
                </a:cubicBezTo>
                <a:cubicBezTo>
                  <a:pt x="13" y="195"/>
                  <a:pt x="13" y="195"/>
                  <a:pt x="13" y="195"/>
                </a:cubicBezTo>
                <a:lnTo>
                  <a:pt x="49" y="107"/>
                </a:lnTo>
                <a:close/>
                <a:moveTo>
                  <a:pt x="152" y="50"/>
                </a:moveTo>
                <a:cubicBezTo>
                  <a:pt x="153" y="51"/>
                  <a:pt x="154" y="52"/>
                  <a:pt x="155" y="52"/>
                </a:cubicBezTo>
                <a:cubicBezTo>
                  <a:pt x="168" y="66"/>
                  <a:pt x="176" y="80"/>
                  <a:pt x="180" y="94"/>
                </a:cubicBezTo>
                <a:cubicBezTo>
                  <a:pt x="170" y="101"/>
                  <a:pt x="155" y="101"/>
                  <a:pt x="146" y="91"/>
                </a:cubicBezTo>
                <a:cubicBezTo>
                  <a:pt x="136" y="81"/>
                  <a:pt x="136" y="64"/>
                  <a:pt x="146" y="54"/>
                </a:cubicBezTo>
                <a:cubicBezTo>
                  <a:pt x="148" y="52"/>
                  <a:pt x="150" y="51"/>
                  <a:pt x="152" y="50"/>
                </a:cubicBezTo>
                <a:close/>
                <a:moveTo>
                  <a:pt x="72" y="151"/>
                </a:moveTo>
                <a:cubicBezTo>
                  <a:pt x="82" y="141"/>
                  <a:pt x="98" y="141"/>
                  <a:pt x="109" y="151"/>
                </a:cubicBezTo>
                <a:cubicBezTo>
                  <a:pt x="110" y="152"/>
                  <a:pt x="110" y="153"/>
                  <a:pt x="111" y="154"/>
                </a:cubicBezTo>
                <a:cubicBezTo>
                  <a:pt x="64" y="174"/>
                  <a:pt x="64" y="174"/>
                  <a:pt x="64" y="174"/>
                </a:cubicBezTo>
                <a:cubicBezTo>
                  <a:pt x="63" y="166"/>
                  <a:pt x="66" y="157"/>
                  <a:pt x="72" y="151"/>
                </a:cubicBezTo>
                <a:close/>
                <a:moveTo>
                  <a:pt x="192" y="139"/>
                </a:moveTo>
                <a:cubicBezTo>
                  <a:pt x="192" y="140"/>
                  <a:pt x="192" y="140"/>
                  <a:pt x="192" y="140"/>
                </a:cubicBezTo>
                <a:cubicBezTo>
                  <a:pt x="191" y="140"/>
                  <a:pt x="190" y="142"/>
                  <a:pt x="189" y="142"/>
                </a:cubicBezTo>
                <a:cubicBezTo>
                  <a:pt x="189" y="143"/>
                  <a:pt x="188" y="143"/>
                  <a:pt x="187" y="143"/>
                </a:cubicBezTo>
                <a:cubicBezTo>
                  <a:pt x="186" y="143"/>
                  <a:pt x="185" y="143"/>
                  <a:pt x="183" y="141"/>
                </a:cubicBezTo>
                <a:cubicBezTo>
                  <a:pt x="183" y="140"/>
                  <a:pt x="182" y="139"/>
                  <a:pt x="182" y="138"/>
                </a:cubicBezTo>
                <a:cubicBezTo>
                  <a:pt x="182" y="137"/>
                  <a:pt x="183" y="136"/>
                  <a:pt x="184" y="135"/>
                </a:cubicBezTo>
                <a:cubicBezTo>
                  <a:pt x="185" y="134"/>
                  <a:pt x="185" y="133"/>
                  <a:pt x="185" y="132"/>
                </a:cubicBezTo>
                <a:cubicBezTo>
                  <a:pt x="185" y="132"/>
                  <a:pt x="185" y="132"/>
                  <a:pt x="185" y="132"/>
                </a:cubicBezTo>
                <a:cubicBezTo>
                  <a:pt x="198" y="108"/>
                  <a:pt x="188" y="74"/>
                  <a:pt x="160" y="47"/>
                </a:cubicBezTo>
                <a:cubicBezTo>
                  <a:pt x="141" y="28"/>
                  <a:pt x="119" y="17"/>
                  <a:pt x="99" y="17"/>
                </a:cubicBezTo>
                <a:cubicBezTo>
                  <a:pt x="90" y="17"/>
                  <a:pt x="83" y="18"/>
                  <a:pt x="76" y="22"/>
                </a:cubicBezTo>
                <a:cubicBezTo>
                  <a:pt x="75" y="23"/>
                  <a:pt x="75" y="23"/>
                  <a:pt x="75" y="23"/>
                </a:cubicBezTo>
                <a:cubicBezTo>
                  <a:pt x="74" y="23"/>
                  <a:pt x="74" y="23"/>
                  <a:pt x="73" y="24"/>
                </a:cubicBezTo>
                <a:cubicBezTo>
                  <a:pt x="71" y="25"/>
                  <a:pt x="68" y="26"/>
                  <a:pt x="66" y="24"/>
                </a:cubicBezTo>
                <a:cubicBezTo>
                  <a:pt x="64" y="22"/>
                  <a:pt x="64" y="19"/>
                  <a:pt x="65" y="18"/>
                </a:cubicBezTo>
                <a:cubicBezTo>
                  <a:pt x="66" y="17"/>
                  <a:pt x="67" y="16"/>
                  <a:pt x="68" y="15"/>
                </a:cubicBezTo>
                <a:cubicBezTo>
                  <a:pt x="68" y="15"/>
                  <a:pt x="68" y="15"/>
                  <a:pt x="68" y="15"/>
                </a:cubicBezTo>
                <a:cubicBezTo>
                  <a:pt x="77" y="10"/>
                  <a:pt x="86" y="8"/>
                  <a:pt x="97" y="8"/>
                </a:cubicBezTo>
                <a:cubicBezTo>
                  <a:pt x="121" y="8"/>
                  <a:pt x="147" y="20"/>
                  <a:pt x="167" y="40"/>
                </a:cubicBezTo>
                <a:cubicBezTo>
                  <a:pt x="196" y="70"/>
                  <a:pt x="207" y="112"/>
                  <a:pt x="192" y="13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69" name="Freeform 10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5924016" y="3986690"/>
            <a:ext cx="259547" cy="304863"/>
          </a:xfrm>
          <a:custGeom>
            <a:avLst/>
            <a:gdLst>
              <a:gd name="T0" fmla="*/ 33 w 192"/>
              <a:gd name="T1" fmla="*/ 113 h 226"/>
              <a:gd name="T2" fmla="*/ 31 w 192"/>
              <a:gd name="T3" fmla="*/ 104 h 226"/>
              <a:gd name="T4" fmla="*/ 26 w 192"/>
              <a:gd name="T5" fmla="*/ 112 h 226"/>
              <a:gd name="T6" fmla="*/ 31 w 192"/>
              <a:gd name="T7" fmla="*/ 178 h 226"/>
              <a:gd name="T8" fmla="*/ 40 w 192"/>
              <a:gd name="T9" fmla="*/ 199 h 226"/>
              <a:gd name="T10" fmla="*/ 44 w 192"/>
              <a:gd name="T11" fmla="*/ 195 h 226"/>
              <a:gd name="T12" fmla="*/ 32 w 192"/>
              <a:gd name="T13" fmla="*/ 138 h 226"/>
              <a:gd name="T14" fmla="*/ 153 w 192"/>
              <a:gd name="T15" fmla="*/ 86 h 226"/>
              <a:gd name="T16" fmla="*/ 5 w 192"/>
              <a:gd name="T17" fmla="*/ 74 h 226"/>
              <a:gd name="T18" fmla="*/ 0 w 192"/>
              <a:gd name="T19" fmla="*/ 129 h 226"/>
              <a:gd name="T20" fmla="*/ 20 w 192"/>
              <a:gd name="T21" fmla="*/ 223 h 226"/>
              <a:gd name="T22" fmla="*/ 135 w 192"/>
              <a:gd name="T23" fmla="*/ 226 h 226"/>
              <a:gd name="T24" fmla="*/ 143 w 192"/>
              <a:gd name="T25" fmla="*/ 194 h 226"/>
              <a:gd name="T26" fmla="*/ 150 w 192"/>
              <a:gd name="T27" fmla="*/ 188 h 226"/>
              <a:gd name="T28" fmla="*/ 155 w 192"/>
              <a:gd name="T29" fmla="*/ 103 h 226"/>
              <a:gd name="T30" fmla="*/ 146 w 192"/>
              <a:gd name="T31" fmla="*/ 144 h 226"/>
              <a:gd name="T32" fmla="*/ 145 w 192"/>
              <a:gd name="T33" fmla="*/ 151 h 226"/>
              <a:gd name="T34" fmla="*/ 144 w 192"/>
              <a:gd name="T35" fmla="*/ 158 h 226"/>
              <a:gd name="T36" fmla="*/ 143 w 192"/>
              <a:gd name="T37" fmla="*/ 163 h 226"/>
              <a:gd name="T38" fmla="*/ 138 w 192"/>
              <a:gd name="T39" fmla="*/ 182 h 226"/>
              <a:gd name="T40" fmla="*/ 135 w 192"/>
              <a:gd name="T41" fmla="*/ 192 h 226"/>
              <a:gd name="T42" fmla="*/ 27 w 192"/>
              <a:gd name="T43" fmla="*/ 218 h 226"/>
              <a:gd name="T44" fmla="*/ 8 w 192"/>
              <a:gd name="T45" fmla="*/ 129 h 226"/>
              <a:gd name="T46" fmla="*/ 12 w 192"/>
              <a:gd name="T47" fmla="*/ 82 h 226"/>
              <a:gd name="T48" fmla="*/ 145 w 192"/>
              <a:gd name="T49" fmla="*/ 87 h 226"/>
              <a:gd name="T50" fmla="*/ 146 w 192"/>
              <a:gd name="T51" fmla="*/ 103 h 226"/>
              <a:gd name="T52" fmla="*/ 147 w 192"/>
              <a:gd name="T53" fmla="*/ 129 h 226"/>
              <a:gd name="T54" fmla="*/ 147 w 192"/>
              <a:gd name="T55" fmla="*/ 140 h 226"/>
              <a:gd name="T56" fmla="*/ 148 w 192"/>
              <a:gd name="T57" fmla="*/ 175 h 226"/>
              <a:gd name="T58" fmla="*/ 150 w 192"/>
              <a:gd name="T59" fmla="*/ 168 h 226"/>
              <a:gd name="T60" fmla="*/ 153 w 192"/>
              <a:gd name="T61" fmla="*/ 151 h 226"/>
              <a:gd name="T62" fmla="*/ 154 w 192"/>
              <a:gd name="T63" fmla="*/ 144 h 226"/>
              <a:gd name="T64" fmla="*/ 155 w 192"/>
              <a:gd name="T65" fmla="*/ 137 h 226"/>
              <a:gd name="T66" fmla="*/ 155 w 192"/>
              <a:gd name="T67" fmla="*/ 112 h 226"/>
              <a:gd name="T68" fmla="*/ 147 w 192"/>
              <a:gd name="T69" fmla="*/ 180 h 226"/>
              <a:gd name="T70" fmla="*/ 68 w 192"/>
              <a:gd name="T71" fmla="*/ 64 h 226"/>
              <a:gd name="T72" fmla="*/ 71 w 192"/>
              <a:gd name="T73" fmla="*/ 71 h 226"/>
              <a:gd name="T74" fmla="*/ 74 w 192"/>
              <a:gd name="T75" fmla="*/ 33 h 226"/>
              <a:gd name="T76" fmla="*/ 73 w 192"/>
              <a:gd name="T77" fmla="*/ 7 h 226"/>
              <a:gd name="T78" fmla="*/ 67 w 192"/>
              <a:gd name="T79" fmla="*/ 2 h 226"/>
              <a:gd name="T80" fmla="*/ 68 w 192"/>
              <a:gd name="T81" fmla="*/ 39 h 226"/>
              <a:gd name="T82" fmla="*/ 32 w 192"/>
              <a:gd name="T83" fmla="*/ 55 h 226"/>
              <a:gd name="T84" fmla="*/ 28 w 192"/>
              <a:gd name="T85" fmla="*/ 70 h 226"/>
              <a:gd name="T86" fmla="*/ 34 w 192"/>
              <a:gd name="T87" fmla="*/ 70 h 226"/>
              <a:gd name="T88" fmla="*/ 34 w 192"/>
              <a:gd name="T89" fmla="*/ 40 h 226"/>
              <a:gd name="T90" fmla="*/ 33 w 192"/>
              <a:gd name="T91" fmla="*/ 21 h 226"/>
              <a:gd name="T92" fmla="*/ 28 w 192"/>
              <a:gd name="T93" fmla="*/ 16 h 226"/>
              <a:gd name="T94" fmla="*/ 29 w 192"/>
              <a:gd name="T95" fmla="*/ 46 h 226"/>
              <a:gd name="T96" fmla="*/ 115 w 192"/>
              <a:gd name="T97" fmla="*/ 55 h 226"/>
              <a:gd name="T98" fmla="*/ 112 w 192"/>
              <a:gd name="T99" fmla="*/ 70 h 226"/>
              <a:gd name="T100" fmla="*/ 117 w 192"/>
              <a:gd name="T101" fmla="*/ 70 h 226"/>
              <a:gd name="T102" fmla="*/ 117 w 192"/>
              <a:gd name="T103" fmla="*/ 40 h 226"/>
              <a:gd name="T104" fmla="*/ 117 w 192"/>
              <a:gd name="T105" fmla="*/ 21 h 226"/>
              <a:gd name="T106" fmla="*/ 111 w 192"/>
              <a:gd name="T107" fmla="*/ 16 h 226"/>
              <a:gd name="T108" fmla="*/ 112 w 192"/>
              <a:gd name="T109" fmla="*/ 4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26">
                <a:moveTo>
                  <a:pt x="32" y="138"/>
                </a:moveTo>
                <a:cubicBezTo>
                  <a:pt x="32" y="126"/>
                  <a:pt x="32" y="122"/>
                  <a:pt x="33" y="113"/>
                </a:cubicBezTo>
                <a:cubicBezTo>
                  <a:pt x="34" y="108"/>
                  <a:pt x="34" y="108"/>
                  <a:pt x="34" y="108"/>
                </a:cubicBezTo>
                <a:cubicBezTo>
                  <a:pt x="34" y="106"/>
                  <a:pt x="33" y="104"/>
                  <a:pt x="31" y="104"/>
                </a:cubicBezTo>
                <a:cubicBezTo>
                  <a:pt x="28" y="103"/>
                  <a:pt x="26" y="105"/>
                  <a:pt x="26" y="107"/>
                </a:cubicBezTo>
                <a:cubicBezTo>
                  <a:pt x="26" y="112"/>
                  <a:pt x="26" y="112"/>
                  <a:pt x="26" y="112"/>
                </a:cubicBezTo>
                <a:cubicBezTo>
                  <a:pt x="24" y="121"/>
                  <a:pt x="24" y="126"/>
                  <a:pt x="24" y="138"/>
                </a:cubicBezTo>
                <a:cubicBezTo>
                  <a:pt x="24" y="152"/>
                  <a:pt x="28" y="166"/>
                  <a:pt x="31" y="178"/>
                </a:cubicBezTo>
                <a:cubicBezTo>
                  <a:pt x="33" y="184"/>
                  <a:pt x="35" y="190"/>
                  <a:pt x="36" y="196"/>
                </a:cubicBezTo>
                <a:cubicBezTo>
                  <a:pt x="36" y="198"/>
                  <a:pt x="38" y="199"/>
                  <a:pt x="40" y="199"/>
                </a:cubicBezTo>
                <a:cubicBezTo>
                  <a:pt x="40" y="199"/>
                  <a:pt x="41" y="199"/>
                  <a:pt x="41" y="199"/>
                </a:cubicBezTo>
                <a:cubicBezTo>
                  <a:pt x="43" y="199"/>
                  <a:pt x="44" y="197"/>
                  <a:pt x="44" y="195"/>
                </a:cubicBezTo>
                <a:cubicBezTo>
                  <a:pt x="43" y="188"/>
                  <a:pt x="41" y="182"/>
                  <a:pt x="39" y="175"/>
                </a:cubicBezTo>
                <a:cubicBezTo>
                  <a:pt x="35" y="163"/>
                  <a:pt x="32" y="151"/>
                  <a:pt x="32" y="138"/>
                </a:cubicBezTo>
                <a:close/>
                <a:moveTo>
                  <a:pt x="155" y="103"/>
                </a:moveTo>
                <a:cubicBezTo>
                  <a:pt x="154" y="98"/>
                  <a:pt x="154" y="93"/>
                  <a:pt x="153" y="86"/>
                </a:cubicBezTo>
                <a:cubicBezTo>
                  <a:pt x="152" y="74"/>
                  <a:pt x="152" y="74"/>
                  <a:pt x="152" y="74"/>
                </a:cubicBezTo>
                <a:cubicBezTo>
                  <a:pt x="5" y="74"/>
                  <a:pt x="5" y="74"/>
                  <a:pt x="5" y="74"/>
                </a:cubicBezTo>
                <a:cubicBezTo>
                  <a:pt x="3" y="86"/>
                  <a:pt x="3" y="86"/>
                  <a:pt x="3" y="86"/>
                </a:cubicBezTo>
                <a:cubicBezTo>
                  <a:pt x="1" y="101"/>
                  <a:pt x="0" y="109"/>
                  <a:pt x="0" y="129"/>
                </a:cubicBezTo>
                <a:cubicBezTo>
                  <a:pt x="0" y="152"/>
                  <a:pt x="6" y="173"/>
                  <a:pt x="12" y="194"/>
                </a:cubicBezTo>
                <a:cubicBezTo>
                  <a:pt x="15" y="205"/>
                  <a:pt x="18" y="213"/>
                  <a:pt x="20" y="223"/>
                </a:cubicBezTo>
                <a:cubicBezTo>
                  <a:pt x="21" y="226"/>
                  <a:pt x="21" y="226"/>
                  <a:pt x="21" y="226"/>
                </a:cubicBezTo>
                <a:cubicBezTo>
                  <a:pt x="135" y="226"/>
                  <a:pt x="135" y="226"/>
                  <a:pt x="135" y="226"/>
                </a:cubicBezTo>
                <a:cubicBezTo>
                  <a:pt x="136" y="223"/>
                  <a:pt x="136" y="223"/>
                  <a:pt x="136" y="223"/>
                </a:cubicBezTo>
                <a:cubicBezTo>
                  <a:pt x="138" y="213"/>
                  <a:pt x="140" y="205"/>
                  <a:pt x="143" y="194"/>
                </a:cubicBezTo>
                <a:cubicBezTo>
                  <a:pt x="144" y="192"/>
                  <a:pt x="144" y="189"/>
                  <a:pt x="145" y="187"/>
                </a:cubicBezTo>
                <a:cubicBezTo>
                  <a:pt x="147" y="188"/>
                  <a:pt x="149" y="188"/>
                  <a:pt x="150" y="188"/>
                </a:cubicBezTo>
                <a:cubicBezTo>
                  <a:pt x="173" y="188"/>
                  <a:pt x="192" y="169"/>
                  <a:pt x="192" y="145"/>
                </a:cubicBezTo>
                <a:cubicBezTo>
                  <a:pt x="192" y="124"/>
                  <a:pt x="176" y="106"/>
                  <a:pt x="155" y="103"/>
                </a:cubicBezTo>
                <a:close/>
                <a:moveTo>
                  <a:pt x="147" y="140"/>
                </a:moveTo>
                <a:cubicBezTo>
                  <a:pt x="147" y="141"/>
                  <a:pt x="147" y="142"/>
                  <a:pt x="146" y="144"/>
                </a:cubicBezTo>
                <a:cubicBezTo>
                  <a:pt x="146" y="145"/>
                  <a:pt x="146" y="146"/>
                  <a:pt x="146" y="148"/>
                </a:cubicBezTo>
                <a:cubicBezTo>
                  <a:pt x="146" y="149"/>
                  <a:pt x="146" y="150"/>
                  <a:pt x="145" y="151"/>
                </a:cubicBezTo>
                <a:cubicBezTo>
                  <a:pt x="145" y="152"/>
                  <a:pt x="145" y="154"/>
                  <a:pt x="145" y="155"/>
                </a:cubicBezTo>
                <a:cubicBezTo>
                  <a:pt x="145" y="156"/>
                  <a:pt x="144" y="157"/>
                  <a:pt x="144" y="158"/>
                </a:cubicBezTo>
                <a:cubicBezTo>
                  <a:pt x="144" y="159"/>
                  <a:pt x="144" y="161"/>
                  <a:pt x="143" y="162"/>
                </a:cubicBezTo>
                <a:cubicBezTo>
                  <a:pt x="143" y="163"/>
                  <a:pt x="143" y="163"/>
                  <a:pt x="143" y="163"/>
                </a:cubicBezTo>
                <a:cubicBezTo>
                  <a:pt x="142" y="169"/>
                  <a:pt x="140" y="175"/>
                  <a:pt x="138" y="181"/>
                </a:cubicBezTo>
                <a:cubicBezTo>
                  <a:pt x="138" y="182"/>
                  <a:pt x="138" y="182"/>
                  <a:pt x="138" y="182"/>
                </a:cubicBezTo>
                <a:cubicBezTo>
                  <a:pt x="137" y="185"/>
                  <a:pt x="137" y="185"/>
                  <a:pt x="137" y="185"/>
                </a:cubicBezTo>
                <a:cubicBezTo>
                  <a:pt x="137" y="187"/>
                  <a:pt x="136" y="189"/>
                  <a:pt x="135" y="192"/>
                </a:cubicBezTo>
                <a:cubicBezTo>
                  <a:pt x="133" y="201"/>
                  <a:pt x="131" y="209"/>
                  <a:pt x="129" y="218"/>
                </a:cubicBezTo>
                <a:cubicBezTo>
                  <a:pt x="27" y="218"/>
                  <a:pt x="27" y="218"/>
                  <a:pt x="27" y="218"/>
                </a:cubicBezTo>
                <a:cubicBezTo>
                  <a:pt x="25" y="209"/>
                  <a:pt x="23" y="201"/>
                  <a:pt x="20" y="192"/>
                </a:cubicBezTo>
                <a:cubicBezTo>
                  <a:pt x="14" y="172"/>
                  <a:pt x="8" y="151"/>
                  <a:pt x="8" y="129"/>
                </a:cubicBezTo>
                <a:cubicBezTo>
                  <a:pt x="8" y="110"/>
                  <a:pt x="9" y="102"/>
                  <a:pt x="11" y="87"/>
                </a:cubicBezTo>
                <a:cubicBezTo>
                  <a:pt x="12" y="82"/>
                  <a:pt x="12" y="82"/>
                  <a:pt x="12" y="82"/>
                </a:cubicBezTo>
                <a:cubicBezTo>
                  <a:pt x="144" y="82"/>
                  <a:pt x="144" y="82"/>
                  <a:pt x="144" y="82"/>
                </a:cubicBezTo>
                <a:cubicBezTo>
                  <a:pt x="145" y="87"/>
                  <a:pt x="145" y="87"/>
                  <a:pt x="145" y="87"/>
                </a:cubicBezTo>
                <a:cubicBezTo>
                  <a:pt x="146" y="93"/>
                  <a:pt x="146" y="98"/>
                  <a:pt x="147" y="103"/>
                </a:cubicBezTo>
                <a:cubicBezTo>
                  <a:pt x="146" y="103"/>
                  <a:pt x="146" y="103"/>
                  <a:pt x="146" y="103"/>
                </a:cubicBezTo>
                <a:cubicBezTo>
                  <a:pt x="147" y="108"/>
                  <a:pt x="147" y="108"/>
                  <a:pt x="147" y="108"/>
                </a:cubicBezTo>
                <a:cubicBezTo>
                  <a:pt x="147" y="114"/>
                  <a:pt x="147" y="120"/>
                  <a:pt x="147" y="129"/>
                </a:cubicBezTo>
                <a:cubicBezTo>
                  <a:pt x="147" y="132"/>
                  <a:pt x="147" y="134"/>
                  <a:pt x="147" y="137"/>
                </a:cubicBezTo>
                <a:cubicBezTo>
                  <a:pt x="147" y="138"/>
                  <a:pt x="147" y="139"/>
                  <a:pt x="147" y="140"/>
                </a:cubicBezTo>
                <a:close/>
                <a:moveTo>
                  <a:pt x="147" y="180"/>
                </a:moveTo>
                <a:cubicBezTo>
                  <a:pt x="148" y="178"/>
                  <a:pt x="148" y="176"/>
                  <a:pt x="148" y="175"/>
                </a:cubicBezTo>
                <a:cubicBezTo>
                  <a:pt x="149" y="174"/>
                  <a:pt x="149" y="174"/>
                  <a:pt x="149" y="173"/>
                </a:cubicBezTo>
                <a:cubicBezTo>
                  <a:pt x="149" y="171"/>
                  <a:pt x="150" y="170"/>
                  <a:pt x="150" y="168"/>
                </a:cubicBezTo>
                <a:cubicBezTo>
                  <a:pt x="150" y="167"/>
                  <a:pt x="150" y="167"/>
                  <a:pt x="151" y="166"/>
                </a:cubicBezTo>
                <a:cubicBezTo>
                  <a:pt x="152" y="161"/>
                  <a:pt x="153" y="156"/>
                  <a:pt x="153" y="151"/>
                </a:cubicBezTo>
                <a:cubicBezTo>
                  <a:pt x="154" y="150"/>
                  <a:pt x="154" y="149"/>
                  <a:pt x="154" y="148"/>
                </a:cubicBezTo>
                <a:cubicBezTo>
                  <a:pt x="154" y="146"/>
                  <a:pt x="154" y="145"/>
                  <a:pt x="154" y="144"/>
                </a:cubicBezTo>
                <a:cubicBezTo>
                  <a:pt x="155" y="143"/>
                  <a:pt x="155" y="141"/>
                  <a:pt x="155" y="140"/>
                </a:cubicBezTo>
                <a:cubicBezTo>
                  <a:pt x="155" y="139"/>
                  <a:pt x="155" y="138"/>
                  <a:pt x="155" y="137"/>
                </a:cubicBezTo>
                <a:cubicBezTo>
                  <a:pt x="155" y="134"/>
                  <a:pt x="155" y="132"/>
                  <a:pt x="155" y="129"/>
                </a:cubicBezTo>
                <a:cubicBezTo>
                  <a:pt x="155" y="122"/>
                  <a:pt x="155" y="117"/>
                  <a:pt x="155" y="112"/>
                </a:cubicBezTo>
                <a:cubicBezTo>
                  <a:pt x="171" y="114"/>
                  <a:pt x="184" y="128"/>
                  <a:pt x="184" y="145"/>
                </a:cubicBezTo>
                <a:cubicBezTo>
                  <a:pt x="184" y="165"/>
                  <a:pt x="167" y="181"/>
                  <a:pt x="147" y="180"/>
                </a:cubicBezTo>
                <a:close/>
                <a:moveTo>
                  <a:pt x="68" y="39"/>
                </a:moveTo>
                <a:cubicBezTo>
                  <a:pt x="75" y="46"/>
                  <a:pt x="75" y="57"/>
                  <a:pt x="68" y="64"/>
                </a:cubicBezTo>
                <a:cubicBezTo>
                  <a:pt x="66" y="66"/>
                  <a:pt x="66" y="68"/>
                  <a:pt x="68" y="70"/>
                </a:cubicBezTo>
                <a:cubicBezTo>
                  <a:pt x="69" y="71"/>
                  <a:pt x="70" y="71"/>
                  <a:pt x="71" y="71"/>
                </a:cubicBezTo>
                <a:cubicBezTo>
                  <a:pt x="72" y="71"/>
                  <a:pt x="73" y="71"/>
                  <a:pt x="74" y="70"/>
                </a:cubicBezTo>
                <a:cubicBezTo>
                  <a:pt x="84" y="60"/>
                  <a:pt x="84" y="43"/>
                  <a:pt x="74" y="33"/>
                </a:cubicBezTo>
                <a:cubicBezTo>
                  <a:pt x="73" y="33"/>
                  <a:pt x="73" y="33"/>
                  <a:pt x="73" y="32"/>
                </a:cubicBezTo>
                <a:cubicBezTo>
                  <a:pt x="66" y="25"/>
                  <a:pt x="66" y="14"/>
                  <a:pt x="73" y="7"/>
                </a:cubicBezTo>
                <a:cubicBezTo>
                  <a:pt x="74" y="6"/>
                  <a:pt x="74" y="3"/>
                  <a:pt x="73" y="2"/>
                </a:cubicBezTo>
                <a:cubicBezTo>
                  <a:pt x="71" y="0"/>
                  <a:pt x="69" y="0"/>
                  <a:pt x="67" y="2"/>
                </a:cubicBezTo>
                <a:cubicBezTo>
                  <a:pt x="57" y="12"/>
                  <a:pt x="57" y="28"/>
                  <a:pt x="67" y="38"/>
                </a:cubicBezTo>
                <a:cubicBezTo>
                  <a:pt x="68" y="39"/>
                  <a:pt x="68" y="39"/>
                  <a:pt x="68" y="39"/>
                </a:cubicBezTo>
                <a:close/>
                <a:moveTo>
                  <a:pt x="29" y="46"/>
                </a:moveTo>
                <a:cubicBezTo>
                  <a:pt x="31" y="48"/>
                  <a:pt x="32" y="52"/>
                  <a:pt x="32" y="55"/>
                </a:cubicBezTo>
                <a:cubicBezTo>
                  <a:pt x="32" y="58"/>
                  <a:pt x="31" y="62"/>
                  <a:pt x="28" y="64"/>
                </a:cubicBezTo>
                <a:cubicBezTo>
                  <a:pt x="27" y="66"/>
                  <a:pt x="27" y="68"/>
                  <a:pt x="28" y="70"/>
                </a:cubicBezTo>
                <a:cubicBezTo>
                  <a:pt x="29" y="71"/>
                  <a:pt x="30" y="71"/>
                  <a:pt x="31" y="71"/>
                </a:cubicBezTo>
                <a:cubicBezTo>
                  <a:pt x="32" y="71"/>
                  <a:pt x="33" y="71"/>
                  <a:pt x="34" y="70"/>
                </a:cubicBezTo>
                <a:cubicBezTo>
                  <a:pt x="38" y="66"/>
                  <a:pt x="40" y="61"/>
                  <a:pt x="40" y="55"/>
                </a:cubicBezTo>
                <a:cubicBezTo>
                  <a:pt x="40" y="49"/>
                  <a:pt x="38" y="44"/>
                  <a:pt x="34" y="40"/>
                </a:cubicBezTo>
                <a:cubicBezTo>
                  <a:pt x="34" y="40"/>
                  <a:pt x="33" y="40"/>
                  <a:pt x="33" y="40"/>
                </a:cubicBezTo>
                <a:cubicBezTo>
                  <a:pt x="28" y="34"/>
                  <a:pt x="28" y="26"/>
                  <a:pt x="33" y="21"/>
                </a:cubicBezTo>
                <a:cubicBezTo>
                  <a:pt x="35" y="20"/>
                  <a:pt x="35" y="17"/>
                  <a:pt x="33" y="16"/>
                </a:cubicBezTo>
                <a:cubicBezTo>
                  <a:pt x="32" y="14"/>
                  <a:pt x="29" y="14"/>
                  <a:pt x="28" y="16"/>
                </a:cubicBezTo>
                <a:cubicBezTo>
                  <a:pt x="20" y="24"/>
                  <a:pt x="20" y="37"/>
                  <a:pt x="28" y="45"/>
                </a:cubicBezTo>
                <a:cubicBezTo>
                  <a:pt x="28" y="46"/>
                  <a:pt x="28" y="46"/>
                  <a:pt x="29" y="46"/>
                </a:cubicBezTo>
                <a:close/>
                <a:moveTo>
                  <a:pt x="112" y="46"/>
                </a:moveTo>
                <a:cubicBezTo>
                  <a:pt x="114" y="48"/>
                  <a:pt x="115" y="52"/>
                  <a:pt x="115" y="55"/>
                </a:cubicBezTo>
                <a:cubicBezTo>
                  <a:pt x="115" y="58"/>
                  <a:pt x="114" y="62"/>
                  <a:pt x="112" y="64"/>
                </a:cubicBezTo>
                <a:cubicBezTo>
                  <a:pt x="110" y="66"/>
                  <a:pt x="110" y="68"/>
                  <a:pt x="112" y="70"/>
                </a:cubicBezTo>
                <a:cubicBezTo>
                  <a:pt x="112" y="71"/>
                  <a:pt x="113" y="71"/>
                  <a:pt x="115" y="71"/>
                </a:cubicBezTo>
                <a:cubicBezTo>
                  <a:pt x="116" y="71"/>
                  <a:pt x="117" y="71"/>
                  <a:pt x="117" y="70"/>
                </a:cubicBezTo>
                <a:cubicBezTo>
                  <a:pt x="121" y="66"/>
                  <a:pt x="123" y="61"/>
                  <a:pt x="123" y="55"/>
                </a:cubicBezTo>
                <a:cubicBezTo>
                  <a:pt x="123" y="49"/>
                  <a:pt x="121" y="44"/>
                  <a:pt x="117" y="40"/>
                </a:cubicBezTo>
                <a:cubicBezTo>
                  <a:pt x="117" y="40"/>
                  <a:pt x="117" y="40"/>
                  <a:pt x="117" y="40"/>
                </a:cubicBezTo>
                <a:cubicBezTo>
                  <a:pt x="112" y="34"/>
                  <a:pt x="112" y="26"/>
                  <a:pt x="117" y="21"/>
                </a:cubicBezTo>
                <a:cubicBezTo>
                  <a:pt x="118" y="20"/>
                  <a:pt x="118" y="17"/>
                  <a:pt x="117" y="16"/>
                </a:cubicBezTo>
                <a:cubicBezTo>
                  <a:pt x="115" y="14"/>
                  <a:pt x="113" y="14"/>
                  <a:pt x="111" y="16"/>
                </a:cubicBezTo>
                <a:cubicBezTo>
                  <a:pt x="103" y="24"/>
                  <a:pt x="103" y="37"/>
                  <a:pt x="111" y="45"/>
                </a:cubicBezTo>
                <a:cubicBezTo>
                  <a:pt x="111" y="46"/>
                  <a:pt x="112" y="46"/>
                  <a:pt x="112" y="4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20"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34" name="图片占位符 23">
            <a:extLst>
              <a:ext uri="{FF2B5EF4-FFF2-40B4-BE49-F238E27FC236}">
                <a16:creationId xmlns:a16="http://schemas.microsoft.com/office/drawing/2014/main" id="{2B2A161D-B8F3-48A9-AB91-6554EB8EF45A}"/>
              </a:ext>
            </a:extLst>
          </p:cNvPr>
          <p:cNvPicPr>
            <a:picLocks noChangeAspect="1"/>
          </p:cNvPicPr>
          <p:nvPr/>
        </p:nvPicPr>
        <p:blipFill>
          <a:blip r:embed="rId3" cstate="screen"/>
          <a:srcRect/>
          <a:stretch>
            <a:fillRect/>
          </a:stretch>
        </p:blipFill>
        <p:spPr>
          <a:xfrm>
            <a:off x="0" y="1"/>
            <a:ext cx="2927479" cy="6857999"/>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w="12700" cap="flat" cmpd="sng" algn="ctr">
            <a:noFill/>
            <a:prstDash val="solid"/>
            <a:miter lim="800000"/>
          </a:ln>
          <a:effectLst>
            <a:outerShdw blurRad="1066800" dist="1193800" dir="5400000" sx="78000" sy="78000" algn="t" rotWithShape="0">
              <a:schemeClr val="tx1">
                <a:alpha val="24000"/>
              </a:schemeClr>
            </a:outerShdw>
          </a:effectLst>
        </p:spPr>
      </p:pic>
      <p:sp>
        <p:nvSpPr>
          <p:cNvPr id="3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F12AD682-DF83-4610-9EA3-342C6C15CA7D}"/>
              </a:ext>
            </a:extLst>
          </p:cNvPr>
          <p:cNvSpPr txBox="1"/>
          <p:nvPr/>
        </p:nvSpPr>
        <p:spPr>
          <a:xfrm>
            <a:off x="-2449963" y="260812"/>
            <a:ext cx="83739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7" name="文本框 16">
            <a:extLst>
              <a:ext uri="{FF2B5EF4-FFF2-40B4-BE49-F238E27FC236}">
                <a16:creationId xmlns:a16="http://schemas.microsoft.com/office/drawing/2014/main" id="{E6A191EC-48C2-4853-827B-15D4483523AD}"/>
              </a:ext>
            </a:extLst>
          </p:cNvPr>
          <p:cNvSpPr txBox="1"/>
          <p:nvPr/>
        </p:nvSpPr>
        <p:spPr>
          <a:xfrm>
            <a:off x="3481137" y="1619539"/>
            <a:ext cx="7636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通过建立类对象的生存周期模型来描述对象随时间变化的</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动态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行为。</a:t>
            </a:r>
          </a:p>
        </p:txBody>
      </p:sp>
      <p:sp>
        <p:nvSpPr>
          <p:cNvPr id="18" name="文本框 17">
            <a:extLst>
              <a:ext uri="{FF2B5EF4-FFF2-40B4-BE49-F238E27FC236}">
                <a16:creationId xmlns:a16="http://schemas.microsoft.com/office/drawing/2014/main" id="{E4AD8E35-AC67-482B-BB32-0E70ED7C371A}"/>
              </a:ext>
            </a:extLst>
          </p:cNvPr>
          <p:cNvSpPr txBox="1"/>
          <p:nvPr/>
        </p:nvSpPr>
        <p:spPr>
          <a:xfrm>
            <a:off x="3481137" y="2542616"/>
            <a:ext cx="83739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所有对象都有状态，</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UML</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状态图中的状态是指在对象的生命周期中满足某些条件，执行某些活动或等待某些事件时的一个条件或状况。</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用圆角矩形表示，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初态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Initial States</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）用实心原点表示，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终态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Final States</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）用圆形内嵌圆点表示。</a:t>
            </a:r>
          </a:p>
        </p:txBody>
      </p:sp>
      <p:sp>
        <p:nvSpPr>
          <p:cNvPr id="19" name="文本框 18">
            <a:extLst>
              <a:ext uri="{FF2B5EF4-FFF2-40B4-BE49-F238E27FC236}">
                <a16:creationId xmlns:a16="http://schemas.microsoft.com/office/drawing/2014/main" id="{493C1508-2059-4195-BAC5-7960590DB08F}"/>
              </a:ext>
            </a:extLst>
          </p:cNvPr>
          <p:cNvSpPr txBox="1"/>
          <p:nvPr/>
        </p:nvSpPr>
        <p:spPr>
          <a:xfrm>
            <a:off x="3481137" y="4224509"/>
            <a:ext cx="810126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状态图（又称状态机图）由</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状态、转换、事件、活动和动作</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部分组成，是展示状态与状态转换的图。通常一个状态图依附于一个类，并且描述一个类的实例。</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大多数</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面向对象技术</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都使用状态图来描述一个对象在其生命周期中的行为。 </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22" name="图片 21">
            <a:extLst>
              <a:ext uri="{FF2B5EF4-FFF2-40B4-BE49-F238E27FC236}">
                <a16:creationId xmlns:a16="http://schemas.microsoft.com/office/drawing/2014/main" id="{DEDABBCF-65E5-4DC5-951A-59287BAFD416}"/>
              </a:ext>
            </a:extLst>
          </p:cNvPr>
          <p:cNvPicPr>
            <a:picLocks noChangeAspect="1"/>
          </p:cNvPicPr>
          <p:nvPr/>
        </p:nvPicPr>
        <p:blipFill>
          <a:blip r:embed="rId4"/>
          <a:stretch>
            <a:fillRect/>
          </a:stretch>
        </p:blipFill>
        <p:spPr>
          <a:xfrm>
            <a:off x="224653" y="2038166"/>
            <a:ext cx="2910910" cy="35161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00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 calcmode="lin" valueType="num">
                                      <p:cBhvr>
                                        <p:cTn id="9" dur="500" fill="hold"/>
                                        <p:tgtEl>
                                          <p:spTgt spid="69"/>
                                        </p:tgtEl>
                                        <p:attrNameLst>
                                          <p:attrName>style.rotation</p:attrName>
                                        </p:attrNameLst>
                                      </p:cBhvr>
                                      <p:tavLst>
                                        <p:tav tm="0">
                                          <p:val>
                                            <p:fltVal val="360"/>
                                          </p:val>
                                        </p:tav>
                                        <p:tav tm="100000">
                                          <p:val>
                                            <p:fltVal val="0"/>
                                          </p:val>
                                        </p:tav>
                                      </p:tavLst>
                                    </p:anim>
                                    <p:animEffect transition="in" filter="fade">
                                      <p:cBhvr>
                                        <p:cTn id="10" dur="500"/>
                                        <p:tgtEl>
                                          <p:spTgt spid="69"/>
                                        </p:tgtEl>
                                      </p:cBhvr>
                                    </p:animEffect>
                                  </p:childTnLst>
                                </p:cTn>
                              </p:par>
                              <p:par>
                                <p:cTn id="11" presetID="49" presetClass="entr" presetSubtype="0" decel="100000" fill="hold" grpId="0" nodeType="withEffect">
                                  <p:stCondLst>
                                    <p:cond delay="2250"/>
                                  </p:stCondLst>
                                  <p:childTnLst>
                                    <p:set>
                                      <p:cBhvr>
                                        <p:cTn id="12" dur="1" fill="hold">
                                          <p:stCondLst>
                                            <p:cond delay="0"/>
                                          </p:stCondLst>
                                        </p:cTn>
                                        <p:tgtEl>
                                          <p:spTgt spid="68"/>
                                        </p:tgtEl>
                                        <p:attrNameLst>
                                          <p:attrName>style.visibility</p:attrName>
                                        </p:attrNameLst>
                                      </p:cBhvr>
                                      <p:to>
                                        <p:strVal val="visible"/>
                                      </p:to>
                                    </p:set>
                                    <p:anim calcmode="lin" valueType="num">
                                      <p:cBhvr>
                                        <p:cTn id="13" dur="500" fill="hold"/>
                                        <p:tgtEl>
                                          <p:spTgt spid="68"/>
                                        </p:tgtEl>
                                        <p:attrNameLst>
                                          <p:attrName>ppt_w</p:attrName>
                                        </p:attrNameLst>
                                      </p:cBhvr>
                                      <p:tavLst>
                                        <p:tav tm="0">
                                          <p:val>
                                            <p:fltVal val="0"/>
                                          </p:val>
                                        </p:tav>
                                        <p:tav tm="100000">
                                          <p:val>
                                            <p:strVal val="#ppt_w"/>
                                          </p:val>
                                        </p:tav>
                                      </p:tavLst>
                                    </p:anim>
                                    <p:anim calcmode="lin" valueType="num">
                                      <p:cBhvr>
                                        <p:cTn id="14" dur="500" fill="hold"/>
                                        <p:tgtEl>
                                          <p:spTgt spid="68"/>
                                        </p:tgtEl>
                                        <p:attrNameLst>
                                          <p:attrName>ppt_h</p:attrName>
                                        </p:attrNameLst>
                                      </p:cBhvr>
                                      <p:tavLst>
                                        <p:tav tm="0">
                                          <p:val>
                                            <p:fltVal val="0"/>
                                          </p:val>
                                        </p:tav>
                                        <p:tav tm="100000">
                                          <p:val>
                                            <p:strVal val="#ppt_h"/>
                                          </p:val>
                                        </p:tav>
                                      </p:tavLst>
                                    </p:anim>
                                    <p:anim calcmode="lin" valueType="num">
                                      <p:cBhvr>
                                        <p:cTn id="15" dur="500" fill="hold"/>
                                        <p:tgtEl>
                                          <p:spTgt spid="68"/>
                                        </p:tgtEl>
                                        <p:attrNameLst>
                                          <p:attrName>style.rotation</p:attrName>
                                        </p:attrNameLst>
                                      </p:cBhvr>
                                      <p:tavLst>
                                        <p:tav tm="0">
                                          <p:val>
                                            <p:fltVal val="360"/>
                                          </p:val>
                                        </p:tav>
                                        <p:tav tm="100000">
                                          <p:val>
                                            <p:fltVal val="0"/>
                                          </p:val>
                                        </p:tav>
                                      </p:tavLst>
                                    </p:anim>
                                    <p:animEffect transition="in" filter="fade">
                                      <p:cBhvr>
                                        <p:cTn id="16" dur="500"/>
                                        <p:tgtEl>
                                          <p:spTgt spid="68"/>
                                        </p:tgtEl>
                                      </p:cBhvr>
                                    </p:animEffect>
                                  </p:childTnLst>
                                </p:cTn>
                              </p:par>
                              <p:par>
                                <p:cTn id="17" presetID="2" presetClass="entr" presetSubtype="1" decel="10000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750" fill="hold"/>
                                        <p:tgtEl>
                                          <p:spTgt spid="37"/>
                                        </p:tgtEl>
                                        <p:attrNameLst>
                                          <p:attrName>ppt_x</p:attrName>
                                        </p:attrNameLst>
                                      </p:cBhvr>
                                      <p:tavLst>
                                        <p:tav tm="0">
                                          <p:val>
                                            <p:strVal val="#ppt_x"/>
                                          </p:val>
                                        </p:tav>
                                        <p:tav tm="100000">
                                          <p:val>
                                            <p:strVal val="#ppt_x"/>
                                          </p:val>
                                        </p:tav>
                                      </p:tavLst>
                                    </p:anim>
                                    <p:anim calcmode="lin" valueType="num">
                                      <p:cBhvr additive="base">
                                        <p:cTn id="20" dur="7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27" name="图片占位符 23">
            <a:extLst>
              <a:ext uri="{FF2B5EF4-FFF2-40B4-BE49-F238E27FC236}">
                <a16:creationId xmlns:a16="http://schemas.microsoft.com/office/drawing/2014/main" id="{6FD456A8-01E8-4F77-ABAE-3FD3FD3CB4EE}"/>
              </a:ext>
            </a:extLst>
          </p:cNvPr>
          <p:cNvPicPr>
            <a:picLocks noGrp="1" noChangeAspect="1"/>
          </p:cNvPicPr>
          <p:nvPr>
            <p:ph type="pic" sz="quarter" idx="10"/>
          </p:nvPr>
        </p:nvPicPr>
        <p:blipFill>
          <a:blip r:embed="rId3" cstate="screen"/>
          <a:srcRect t="19143" b="19143"/>
          <a:stretch>
            <a:fillRect/>
          </a:stretch>
        </p:blipFill>
        <p:spPr>
          <a:xfrm>
            <a:off x="401440" y="1414830"/>
            <a:ext cx="4651823" cy="4651823"/>
          </a:xfrm>
        </p:spPr>
      </p:pic>
      <p:sp>
        <p:nvSpPr>
          <p:cNvPr id="2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12AE665-3A85-49B8-BC84-6A8A8866BB87}"/>
              </a:ext>
            </a:extLst>
          </p:cNvPr>
          <p:cNvSpPr txBox="1"/>
          <p:nvPr/>
        </p:nvSpPr>
        <p:spPr>
          <a:xfrm>
            <a:off x="-2500285" y="191869"/>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状态图的基本元素</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9" name="文本框 18">
            <a:extLst>
              <a:ext uri="{FF2B5EF4-FFF2-40B4-BE49-F238E27FC236}">
                <a16:creationId xmlns:a16="http://schemas.microsoft.com/office/drawing/2014/main" id="{98D40573-1832-4CFB-9F4F-732860C2EC8E}"/>
              </a:ext>
            </a:extLst>
          </p:cNvPr>
          <p:cNvSpPr txBox="1"/>
          <p:nvPr/>
        </p:nvSpPr>
        <p:spPr>
          <a:xfrm>
            <a:off x="5662863" y="1579758"/>
            <a:ext cx="612769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状态机图</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用于显示状态机、使对象达到这些状态的事件和条件，以及达到这些状态时所发生的操作。</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状态之间的</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过渡事件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event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），对应对象的操作。事件有可能在特定的条件下发生，在</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UML</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中这样的条件称为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警戒条件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guard condition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）。发生事件时的处理称为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动作</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action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）。从一个状态到另一个状态之间的连线称为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转移</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transitions</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状态图通常包含如下内容。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⑴ </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状态定义对象在其生命周期中的条件或状况。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⑵ </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对象的状态之间的转移叫转换，它包括事件和动作。</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ppt_x"/>
                                          </p:val>
                                        </p:tav>
                                        <p:tav tm="100000">
                                          <p:val>
                                            <p:strVal val="#ppt_x"/>
                                          </p:val>
                                        </p:tav>
                                      </p:tavLst>
                                    </p:anim>
                                    <p:anim calcmode="lin" valueType="num">
                                      <p:cBhvr additive="base">
                                        <p:cTn id="12"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01</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用例</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cstate="screen"/>
          <a:srcRect/>
          <a:stretch>
            <a:fillRect/>
          </a:stretch>
        </p:blipFill>
        <p:spPr/>
      </p:pic>
      <p:sp>
        <p:nvSpPr>
          <p:cNvPr id="10" name="Rectangle: Rounded Corners 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76463" y="1219192"/>
            <a:ext cx="8845617" cy="5080006"/>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grpSp>
        <p:nvGrpSpPr>
          <p:cNvPr id="13" name="Group 1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492749" y="1050376"/>
            <a:ext cx="603251" cy="0"/>
            <a:chOff x="7150100" y="3662052"/>
            <a:chExt cx="603250" cy="0"/>
          </a:xfrm>
        </p:grpSpPr>
        <p:cxnSp>
          <p:nvCxnSpPr>
            <p:cNvPr id="15" name="Straight Connector 1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820471" y="5106308"/>
            <a:ext cx="916395" cy="286232"/>
            <a:chOff x="1545011" y="5048250"/>
            <a:chExt cx="916395" cy="286232"/>
          </a:xfrm>
        </p:grpSpPr>
        <p:sp>
          <p:nvSpPr>
            <p:cNvPr id="42" name="TextBox 41"/>
            <p:cNvSpPr txBox="1"/>
            <p:nvPr/>
          </p:nvSpPr>
          <p:spPr>
            <a:xfrm>
              <a:off x="1545011" y="5048250"/>
              <a:ext cx="817190" cy="28623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微软雅黑"/>
                  <a:cs typeface="+mn-ea"/>
                  <a:sym typeface="+mn-lt"/>
                </a:rPr>
                <a:t>More text</a:t>
              </a:r>
            </a:p>
          </p:txBody>
        </p:sp>
        <p:sp>
          <p:nvSpPr>
            <p:cNvPr id="43" name="Freeform 4561"/>
            <p:cNvSpPr/>
            <p:nvPr/>
          </p:nvSpPr>
          <p:spPr bwMode="auto">
            <a:xfrm>
              <a:off x="2317291" y="5143902"/>
              <a:ext cx="144115" cy="104454"/>
            </a:xfrm>
            <a:custGeom>
              <a:avLst/>
              <a:gdLst>
                <a:gd name="T0" fmla="*/ 122 w 218"/>
                <a:gd name="T1" fmla="*/ 1 h 195"/>
                <a:gd name="T2" fmla="*/ 116 w 218"/>
                <a:gd name="T3" fmla="*/ 1 h 195"/>
                <a:gd name="T4" fmla="*/ 116 w 218"/>
                <a:gd name="T5" fmla="*/ 7 h 195"/>
                <a:gd name="T6" fmla="*/ 203 w 218"/>
                <a:gd name="T7" fmla="*/ 94 h 195"/>
                <a:gd name="T8" fmla="*/ 4 w 218"/>
                <a:gd name="T9" fmla="*/ 94 h 195"/>
                <a:gd name="T10" fmla="*/ 0 w 218"/>
                <a:gd name="T11" fmla="*/ 98 h 195"/>
                <a:gd name="T12" fmla="*/ 4 w 218"/>
                <a:gd name="T13" fmla="*/ 102 h 195"/>
                <a:gd name="T14" fmla="*/ 203 w 218"/>
                <a:gd name="T15" fmla="*/ 102 h 195"/>
                <a:gd name="T16" fmla="*/ 116 w 218"/>
                <a:gd name="T17" fmla="*/ 188 h 195"/>
                <a:gd name="T18" fmla="*/ 116 w 218"/>
                <a:gd name="T19" fmla="*/ 194 h 195"/>
                <a:gd name="T20" fmla="*/ 119 w 218"/>
                <a:gd name="T21" fmla="*/ 195 h 195"/>
                <a:gd name="T22" fmla="*/ 122 w 218"/>
                <a:gd name="T23" fmla="*/ 194 h 195"/>
                <a:gd name="T24" fmla="*/ 218 w 218"/>
                <a:gd name="T25" fmla="*/ 98 h 195"/>
                <a:gd name="T26" fmla="*/ 122 w 218"/>
                <a:gd name="T27"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95">
                  <a:moveTo>
                    <a:pt x="122" y="1"/>
                  </a:moveTo>
                  <a:cubicBezTo>
                    <a:pt x="120" y="0"/>
                    <a:pt x="118" y="0"/>
                    <a:pt x="116" y="1"/>
                  </a:cubicBezTo>
                  <a:cubicBezTo>
                    <a:pt x="114" y="3"/>
                    <a:pt x="114" y="5"/>
                    <a:pt x="116" y="7"/>
                  </a:cubicBezTo>
                  <a:cubicBezTo>
                    <a:pt x="203" y="94"/>
                    <a:pt x="203" y="94"/>
                    <a:pt x="203" y="94"/>
                  </a:cubicBezTo>
                  <a:cubicBezTo>
                    <a:pt x="4" y="94"/>
                    <a:pt x="4" y="94"/>
                    <a:pt x="4" y="94"/>
                  </a:cubicBezTo>
                  <a:cubicBezTo>
                    <a:pt x="2" y="94"/>
                    <a:pt x="0" y="95"/>
                    <a:pt x="0" y="98"/>
                  </a:cubicBezTo>
                  <a:cubicBezTo>
                    <a:pt x="0" y="100"/>
                    <a:pt x="2" y="102"/>
                    <a:pt x="4" y="102"/>
                  </a:cubicBezTo>
                  <a:cubicBezTo>
                    <a:pt x="203" y="102"/>
                    <a:pt x="203" y="102"/>
                    <a:pt x="203" y="102"/>
                  </a:cubicBezTo>
                  <a:cubicBezTo>
                    <a:pt x="116" y="188"/>
                    <a:pt x="116" y="188"/>
                    <a:pt x="116" y="188"/>
                  </a:cubicBezTo>
                  <a:cubicBezTo>
                    <a:pt x="114" y="190"/>
                    <a:pt x="114" y="192"/>
                    <a:pt x="116" y="194"/>
                  </a:cubicBezTo>
                  <a:cubicBezTo>
                    <a:pt x="117" y="195"/>
                    <a:pt x="118" y="195"/>
                    <a:pt x="119" y="195"/>
                  </a:cubicBezTo>
                  <a:cubicBezTo>
                    <a:pt x="120" y="195"/>
                    <a:pt x="121" y="195"/>
                    <a:pt x="122" y="194"/>
                  </a:cubicBezTo>
                  <a:cubicBezTo>
                    <a:pt x="218" y="98"/>
                    <a:pt x="218" y="98"/>
                    <a:pt x="218" y="98"/>
                  </a:cubicBezTo>
                  <a:lnTo>
                    <a:pt x="122" y="1"/>
                  </a:lnTo>
                  <a:close/>
                </a:path>
              </a:pathLst>
            </a:custGeom>
            <a:solidFill>
              <a:schemeClr val="bg1"/>
            </a:solidFill>
            <a:ln w="6350">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F1FE9187-DE59-4008-B383-9453FA474BCE}"/>
              </a:ext>
            </a:extLst>
          </p:cNvPr>
          <p:cNvSpPr txBox="1"/>
          <p:nvPr/>
        </p:nvSpPr>
        <p:spPr>
          <a:xfrm>
            <a:off x="-3643878" y="212800"/>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 name="文本框 1">
            <a:extLst>
              <a:ext uri="{FF2B5EF4-FFF2-40B4-BE49-F238E27FC236}">
                <a16:creationId xmlns:a16="http://schemas.microsoft.com/office/drawing/2014/main" id="{62EA0B75-6FA5-418E-B42E-271796B0DCDA}"/>
              </a:ext>
            </a:extLst>
          </p:cNvPr>
          <p:cNvSpPr txBox="1"/>
          <p:nvPr/>
        </p:nvSpPr>
        <p:spPr>
          <a:xfrm>
            <a:off x="239032" y="1551586"/>
            <a:ext cx="89595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状态的组成</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：状态由名称、进入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退出动作、内部转换、子状态和延迟事件</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a:t>
            </a:r>
          </a:p>
        </p:txBody>
      </p:sp>
      <p:sp>
        <p:nvSpPr>
          <p:cNvPr id="3" name="文本框 2">
            <a:extLst>
              <a:ext uri="{FF2B5EF4-FFF2-40B4-BE49-F238E27FC236}">
                <a16:creationId xmlns:a16="http://schemas.microsoft.com/office/drawing/2014/main" id="{A01F583D-48CA-468F-91C6-6D5D4B31D645}"/>
              </a:ext>
            </a:extLst>
          </p:cNvPr>
          <p:cNvSpPr txBox="1"/>
          <p:nvPr/>
        </p:nvSpPr>
        <p:spPr>
          <a:xfrm>
            <a:off x="295437" y="2089733"/>
            <a:ext cx="8607668"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名称（</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name</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：是将一个状态与其他状态区分开来的文本字符串；状态也可能是匿名的，这表明他没有名称。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进入退出动作（</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entry/exit action</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：表示进入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退出这个状态所执行的动作。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内部转换（</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Internal Transition</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：使事件可以在不退出的状况下在状态内得到处理，避免出发进入或退出操作。定义内部转换的原因是有时候入口</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出口动作显得是多余的。</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子状态（</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Sub State</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UML</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状态图中嵌套在另一个状态中的状态成为子状态。状态分为简单状态和组成状态，简单状态是没有子结构的状态，具有子状态的状态被称为组合状态。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延迟事件（</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Deferred Event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：处理过程被推迟的事件，他们的处理过程要到事件不被延迟的状态被激活时才会执行。要实施延迟的事件，需要有事件的内部队列。</a:t>
            </a:r>
          </a:p>
        </p:txBody>
      </p:sp>
      <p:pic>
        <p:nvPicPr>
          <p:cNvPr id="8" name="图片 7">
            <a:extLst>
              <a:ext uri="{FF2B5EF4-FFF2-40B4-BE49-F238E27FC236}">
                <a16:creationId xmlns:a16="http://schemas.microsoft.com/office/drawing/2014/main" id="{B796DE69-AA88-4F66-89F5-EA05D30EAF92}"/>
              </a:ext>
            </a:extLst>
          </p:cNvPr>
          <p:cNvPicPr>
            <a:picLocks noChangeAspect="1"/>
          </p:cNvPicPr>
          <p:nvPr/>
        </p:nvPicPr>
        <p:blipFill>
          <a:blip r:embed="rId4"/>
          <a:stretch>
            <a:fillRect/>
          </a:stretch>
        </p:blipFill>
        <p:spPr>
          <a:xfrm>
            <a:off x="9054510" y="1358864"/>
            <a:ext cx="3126281" cy="1694008"/>
          </a:xfrm>
          <a:prstGeom prst="rect">
            <a:avLst/>
          </a:prstGeom>
        </p:spPr>
      </p:pic>
      <p:pic>
        <p:nvPicPr>
          <p:cNvPr id="19" name="图片 18">
            <a:extLst>
              <a:ext uri="{FF2B5EF4-FFF2-40B4-BE49-F238E27FC236}">
                <a16:creationId xmlns:a16="http://schemas.microsoft.com/office/drawing/2014/main" id="{BF865F25-2F88-4BD3-93E1-9D991609E11C}"/>
              </a:ext>
            </a:extLst>
          </p:cNvPr>
          <p:cNvPicPr>
            <a:picLocks noChangeAspect="1"/>
          </p:cNvPicPr>
          <p:nvPr/>
        </p:nvPicPr>
        <p:blipFill>
          <a:blip r:embed="rId5"/>
          <a:stretch>
            <a:fillRect/>
          </a:stretch>
        </p:blipFill>
        <p:spPr>
          <a:xfrm>
            <a:off x="9052673" y="3603609"/>
            <a:ext cx="3105053" cy="1995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14:presetBounceEnd="25000">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14:bounceEnd="25000">
                                          <p:cBhvr additive="base">
                                            <p:cTn id="15" dur="1000" fill="hold"/>
                                            <p:tgtEl>
                                              <p:spTgt spid="10"/>
                                            </p:tgtEl>
                                            <p:attrNameLst>
                                              <p:attrName>ppt_x</p:attrName>
                                            </p:attrNameLst>
                                          </p:cBhvr>
                                          <p:tavLst>
                                            <p:tav tm="0">
                                              <p:val>
                                                <p:strVal val="#ppt_x"/>
                                              </p:val>
                                            </p:tav>
                                            <p:tav tm="100000">
                                              <p:val>
                                                <p:strVal val="#ppt_x"/>
                                              </p:val>
                                            </p:tav>
                                          </p:tavLst>
                                        </p:anim>
                                        <p:anim calcmode="lin" valueType="num" p14:bounceEnd="25000">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6" presetClass="entr" presetSubtype="32" fill="hold" nodeType="withEffect">
                                      <p:stCondLst>
                                        <p:cond delay="2500"/>
                                      </p:stCondLst>
                                      <p:childTnLst>
                                        <p:set>
                                          <p:cBhvr>
                                            <p:cTn id="18" dur="1" fill="hold">
                                              <p:stCondLst>
                                                <p:cond delay="0"/>
                                              </p:stCondLst>
                                            </p:cTn>
                                            <p:tgtEl>
                                              <p:spTgt spid="41"/>
                                            </p:tgtEl>
                                            <p:attrNameLst>
                                              <p:attrName>style.visibility</p:attrName>
                                            </p:attrNameLst>
                                          </p:cBhvr>
                                          <p:to>
                                            <p:strVal val="visible"/>
                                          </p:to>
                                        </p:set>
                                        <p:animEffect transition="in" filter="circle(out)">
                                          <p:cBhvr>
                                            <p:cTn id="19" dur="500"/>
                                            <p:tgtEl>
                                              <p:spTgt spid="41"/>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750" fill="hold"/>
                                            <p:tgtEl>
                                              <p:spTgt spid="28"/>
                                            </p:tgtEl>
                                            <p:attrNameLst>
                                              <p:attrName>ppt_x</p:attrName>
                                            </p:attrNameLst>
                                          </p:cBhvr>
                                          <p:tavLst>
                                            <p:tav tm="0">
                                              <p:val>
                                                <p:strVal val="#ppt_x"/>
                                              </p:val>
                                            </p:tav>
                                            <p:tav tm="100000">
                                              <p:val>
                                                <p:strVal val="#ppt_x"/>
                                              </p:val>
                                            </p:tav>
                                          </p:tavLst>
                                        </p:anim>
                                        <p:anim calcmode="lin" valueType="num">
                                          <p:cBhvr additive="base">
                                            <p:cTn id="23"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6" presetClass="entr" presetSubtype="32" fill="hold" nodeType="withEffect">
                                      <p:stCondLst>
                                        <p:cond delay="2500"/>
                                      </p:stCondLst>
                                      <p:childTnLst>
                                        <p:set>
                                          <p:cBhvr>
                                            <p:cTn id="18" dur="1" fill="hold">
                                              <p:stCondLst>
                                                <p:cond delay="0"/>
                                              </p:stCondLst>
                                            </p:cTn>
                                            <p:tgtEl>
                                              <p:spTgt spid="41"/>
                                            </p:tgtEl>
                                            <p:attrNameLst>
                                              <p:attrName>style.visibility</p:attrName>
                                            </p:attrNameLst>
                                          </p:cBhvr>
                                          <p:to>
                                            <p:strVal val="visible"/>
                                          </p:to>
                                        </p:set>
                                        <p:animEffect transition="in" filter="circle(out)">
                                          <p:cBhvr>
                                            <p:cTn id="19" dur="500"/>
                                            <p:tgtEl>
                                              <p:spTgt spid="41"/>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750" fill="hold"/>
                                            <p:tgtEl>
                                              <p:spTgt spid="28"/>
                                            </p:tgtEl>
                                            <p:attrNameLst>
                                              <p:attrName>ppt_x</p:attrName>
                                            </p:attrNameLst>
                                          </p:cBhvr>
                                          <p:tavLst>
                                            <p:tav tm="0">
                                              <p:val>
                                                <p:strVal val="#ppt_x"/>
                                              </p:val>
                                            </p:tav>
                                            <p:tav tm="100000">
                                              <p:val>
                                                <p:strVal val="#ppt_x"/>
                                              </p:val>
                                            </p:tav>
                                          </p:tavLst>
                                        </p:anim>
                                        <p:anim calcmode="lin" valueType="num">
                                          <p:cBhvr additive="base">
                                            <p:cTn id="23"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28"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69" name="图片占位符 23">
            <a:extLst>
              <a:ext uri="{FF2B5EF4-FFF2-40B4-BE49-F238E27FC236}">
                <a16:creationId xmlns:a16="http://schemas.microsoft.com/office/drawing/2014/main" id="{0CE8C3F6-C39E-40E9-96AB-E5A8F3056606}"/>
              </a:ext>
            </a:extLst>
          </p:cNvPr>
          <p:cNvPicPr>
            <a:picLocks noGrp="1" noChangeAspect="1"/>
          </p:cNvPicPr>
          <p:nvPr>
            <p:ph type="pic" sz="quarter" idx="10"/>
          </p:nvPr>
        </p:nvPicPr>
        <p:blipFill>
          <a:blip r:embed="rId4" cstate="screen"/>
          <a:srcRect t="23297" b="23297"/>
          <a:stretch>
            <a:fillRect/>
          </a:stretch>
        </p:blipFill>
        <p:spPr>
          <a:xfrm>
            <a:off x="4271484" y="-1"/>
            <a:ext cx="7920516" cy="6858001"/>
          </a:xfrm>
        </p:spPr>
      </p:pic>
      <p:sp>
        <p:nvSpPr>
          <p:cNvPr id="79" name="Rectangle: Rounded Corners 78"/>
          <p:cNvSpPr/>
          <p:nvPr/>
        </p:nvSpPr>
        <p:spPr>
          <a:xfrm>
            <a:off x="416560" y="859131"/>
            <a:ext cx="11604314" cy="5786069"/>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8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D098F57-3AE4-4E72-8602-E778B231F0C5}"/>
              </a:ext>
            </a:extLst>
          </p:cNvPr>
          <p:cNvSpPr txBox="1"/>
          <p:nvPr/>
        </p:nvSpPr>
        <p:spPr>
          <a:xfrm>
            <a:off x="-3643878" y="212800"/>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6" name="文本框 15">
            <a:extLst>
              <a:ext uri="{FF2B5EF4-FFF2-40B4-BE49-F238E27FC236}">
                <a16:creationId xmlns:a16="http://schemas.microsoft.com/office/drawing/2014/main" id="{D025F1F3-120D-4306-B632-926FBADD9AE8}"/>
              </a:ext>
            </a:extLst>
          </p:cNvPr>
          <p:cNvSpPr txBox="1"/>
          <p:nvPr/>
        </p:nvSpPr>
        <p:spPr>
          <a:xfrm>
            <a:off x="588221" y="1107745"/>
            <a:ext cx="107696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组合状态</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可以使用“与”关系分解为并发子状态，或者通过“或”关系分解为互相排斥的顺序子状态</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。两种表示方法：</a:t>
            </a: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1</a:t>
            </a: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）顺序子状态</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b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如果一个组成状态的子状态对应的对象在其生命期内的任何时刻都只能处于一个子状态，即多个子状态之间是互斥的，不能同时存在，这种子状态称为顺序子状态。</a:t>
            </a: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2</a:t>
            </a: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）并发子状态</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b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有时组合状态有两个或者多个并发的子状态机，此时称组成状态的子状态为并发子状态。</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pic>
        <p:nvPicPr>
          <p:cNvPr id="22" name="图片 21">
            <a:extLst>
              <a:ext uri="{FF2B5EF4-FFF2-40B4-BE49-F238E27FC236}">
                <a16:creationId xmlns:a16="http://schemas.microsoft.com/office/drawing/2014/main" id="{D64C4FE7-171C-4939-8720-AC7D69ED76A2}"/>
              </a:ext>
            </a:extLst>
          </p:cNvPr>
          <p:cNvPicPr>
            <a:picLocks noChangeAspect="1"/>
          </p:cNvPicPr>
          <p:nvPr/>
        </p:nvPicPr>
        <p:blipFill>
          <a:blip r:embed="rId5"/>
          <a:stretch>
            <a:fillRect/>
          </a:stretch>
        </p:blipFill>
        <p:spPr>
          <a:xfrm>
            <a:off x="556966" y="3515428"/>
            <a:ext cx="6040517" cy="2501205"/>
          </a:xfrm>
          <a:prstGeom prst="rect">
            <a:avLst/>
          </a:prstGeom>
        </p:spPr>
      </p:pic>
      <p:pic>
        <p:nvPicPr>
          <p:cNvPr id="24" name="图片 23">
            <a:extLst>
              <a:ext uri="{FF2B5EF4-FFF2-40B4-BE49-F238E27FC236}">
                <a16:creationId xmlns:a16="http://schemas.microsoft.com/office/drawing/2014/main" id="{67178AB7-7AF0-4CA3-88DC-5D69BBE5F009}"/>
              </a:ext>
            </a:extLst>
          </p:cNvPr>
          <p:cNvPicPr>
            <a:picLocks noChangeAspect="1"/>
          </p:cNvPicPr>
          <p:nvPr/>
        </p:nvPicPr>
        <p:blipFill>
          <a:blip r:embed="rId6"/>
          <a:stretch>
            <a:fillRect/>
          </a:stretch>
        </p:blipFill>
        <p:spPr>
          <a:xfrm>
            <a:off x="6597483" y="3566719"/>
            <a:ext cx="5219491" cy="2432150"/>
          </a:xfrm>
          <a:prstGeom prst="rect">
            <a:avLst/>
          </a:prstGeom>
        </p:spPr>
      </p:pic>
      <p:cxnSp>
        <p:nvCxnSpPr>
          <p:cNvPr id="26" name="直接连接符 25">
            <a:extLst>
              <a:ext uri="{FF2B5EF4-FFF2-40B4-BE49-F238E27FC236}">
                <a16:creationId xmlns:a16="http://schemas.microsoft.com/office/drawing/2014/main" id="{5E39E10D-396F-4510-82FB-5786F8056F68}"/>
              </a:ext>
            </a:extLst>
          </p:cNvPr>
          <p:cNvCxnSpPr>
            <a:cxnSpLocks/>
          </p:cNvCxnSpPr>
          <p:nvPr/>
        </p:nvCxnSpPr>
        <p:spPr>
          <a:xfrm>
            <a:off x="701040" y="6268720"/>
            <a:ext cx="10383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CE1B6A5-C97D-4B8D-ACEF-6D1AC95F0A7F}"/>
              </a:ext>
            </a:extLst>
          </p:cNvPr>
          <p:cNvSpPr txBox="1"/>
          <p:nvPr/>
        </p:nvSpPr>
        <p:spPr>
          <a:xfrm>
            <a:off x="772160" y="6401912"/>
            <a:ext cx="77176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a:cs typeface="+mn-cs"/>
              </a:rPr>
              <a:t>[1]https://www.cnblogs.com/jingwhale/p/4230235.html  2022/3/26</a:t>
            </a:r>
            <a:endParaRPr kumimoji="0" lang="zh-CN" altLang="en-US" sz="1800" b="0" i="0" u="none" strike="noStrike" kern="1200" cap="none" spc="0" normalizeH="0" baseline="0" noProof="0" dirty="0">
              <a:ln>
                <a:noFill/>
              </a:ln>
              <a:solidFill>
                <a:prstClr val="black"/>
              </a:solidFill>
              <a:effectLst/>
              <a:uLnTx/>
              <a:uFillTx/>
              <a:latin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750" fill="hold"/>
                                        <p:tgtEl>
                                          <p:spTgt spid="69"/>
                                        </p:tgtEl>
                                        <p:attrNameLst>
                                          <p:attrName>ppt_x</p:attrName>
                                        </p:attrNameLst>
                                      </p:cBhvr>
                                      <p:tavLst>
                                        <p:tav tm="0">
                                          <p:val>
                                            <p:strVal val="0-#ppt_w/2"/>
                                          </p:val>
                                        </p:tav>
                                        <p:tav tm="100000">
                                          <p:val>
                                            <p:strVal val="#ppt_x"/>
                                          </p:val>
                                        </p:tav>
                                      </p:tavLst>
                                    </p:anim>
                                    <p:anim calcmode="lin" valueType="num">
                                      <p:cBhvr additive="base">
                                        <p:cTn id="8" dur="75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ppt_x"/>
                                          </p:val>
                                        </p:tav>
                                        <p:tav tm="100000">
                                          <p:val>
                                            <p:strVal val="#ppt_x"/>
                                          </p:val>
                                        </p:tav>
                                      </p:tavLst>
                                    </p:anim>
                                    <p:anim calcmode="lin" valueType="num">
                                      <p:cBhvr additive="base">
                                        <p:cTn id="12" dur="750" fill="hold"/>
                                        <p:tgtEl>
                                          <p:spTgt spid="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screen"/>
          <a:srcRect/>
          <a:stretch>
            <a:fillRect/>
          </a:stretch>
        </p:blipFill>
        <p:spPr>
          <a:xfrm>
            <a:off x="0" y="1809750"/>
            <a:ext cx="12191988" cy="5048250"/>
          </a:xfrm>
        </p:spPr>
      </p:pic>
      <p:sp>
        <p:nvSpPr>
          <p:cNvPr id="9"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50240" y="1180064"/>
            <a:ext cx="10972799" cy="4875296"/>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24" name="Freeform 4561"/>
          <p:cNvSpPr/>
          <p:nvPr/>
        </p:nvSpPr>
        <p:spPr bwMode="auto">
          <a:xfrm>
            <a:off x="5592751" y="4354811"/>
            <a:ext cx="144115" cy="104454"/>
          </a:xfrm>
          <a:custGeom>
            <a:avLst/>
            <a:gdLst>
              <a:gd name="T0" fmla="*/ 122 w 218"/>
              <a:gd name="T1" fmla="*/ 1 h 195"/>
              <a:gd name="T2" fmla="*/ 116 w 218"/>
              <a:gd name="T3" fmla="*/ 1 h 195"/>
              <a:gd name="T4" fmla="*/ 116 w 218"/>
              <a:gd name="T5" fmla="*/ 7 h 195"/>
              <a:gd name="T6" fmla="*/ 203 w 218"/>
              <a:gd name="T7" fmla="*/ 94 h 195"/>
              <a:gd name="T8" fmla="*/ 4 w 218"/>
              <a:gd name="T9" fmla="*/ 94 h 195"/>
              <a:gd name="T10" fmla="*/ 0 w 218"/>
              <a:gd name="T11" fmla="*/ 98 h 195"/>
              <a:gd name="T12" fmla="*/ 4 w 218"/>
              <a:gd name="T13" fmla="*/ 102 h 195"/>
              <a:gd name="T14" fmla="*/ 203 w 218"/>
              <a:gd name="T15" fmla="*/ 102 h 195"/>
              <a:gd name="T16" fmla="*/ 116 w 218"/>
              <a:gd name="T17" fmla="*/ 188 h 195"/>
              <a:gd name="T18" fmla="*/ 116 w 218"/>
              <a:gd name="T19" fmla="*/ 194 h 195"/>
              <a:gd name="T20" fmla="*/ 119 w 218"/>
              <a:gd name="T21" fmla="*/ 195 h 195"/>
              <a:gd name="T22" fmla="*/ 122 w 218"/>
              <a:gd name="T23" fmla="*/ 194 h 195"/>
              <a:gd name="T24" fmla="*/ 218 w 218"/>
              <a:gd name="T25" fmla="*/ 98 h 195"/>
              <a:gd name="T26" fmla="*/ 122 w 218"/>
              <a:gd name="T27"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95">
                <a:moveTo>
                  <a:pt x="122" y="1"/>
                </a:moveTo>
                <a:cubicBezTo>
                  <a:pt x="120" y="0"/>
                  <a:pt x="118" y="0"/>
                  <a:pt x="116" y="1"/>
                </a:cubicBezTo>
                <a:cubicBezTo>
                  <a:pt x="114" y="3"/>
                  <a:pt x="114" y="5"/>
                  <a:pt x="116" y="7"/>
                </a:cubicBezTo>
                <a:cubicBezTo>
                  <a:pt x="203" y="94"/>
                  <a:pt x="203" y="94"/>
                  <a:pt x="203" y="94"/>
                </a:cubicBezTo>
                <a:cubicBezTo>
                  <a:pt x="4" y="94"/>
                  <a:pt x="4" y="94"/>
                  <a:pt x="4" y="94"/>
                </a:cubicBezTo>
                <a:cubicBezTo>
                  <a:pt x="2" y="94"/>
                  <a:pt x="0" y="95"/>
                  <a:pt x="0" y="98"/>
                </a:cubicBezTo>
                <a:cubicBezTo>
                  <a:pt x="0" y="100"/>
                  <a:pt x="2" y="102"/>
                  <a:pt x="4" y="102"/>
                </a:cubicBezTo>
                <a:cubicBezTo>
                  <a:pt x="203" y="102"/>
                  <a:pt x="203" y="102"/>
                  <a:pt x="203" y="102"/>
                </a:cubicBezTo>
                <a:cubicBezTo>
                  <a:pt x="116" y="188"/>
                  <a:pt x="116" y="188"/>
                  <a:pt x="116" y="188"/>
                </a:cubicBezTo>
                <a:cubicBezTo>
                  <a:pt x="114" y="190"/>
                  <a:pt x="114" y="192"/>
                  <a:pt x="116" y="194"/>
                </a:cubicBezTo>
                <a:cubicBezTo>
                  <a:pt x="117" y="195"/>
                  <a:pt x="118" y="195"/>
                  <a:pt x="119" y="195"/>
                </a:cubicBezTo>
                <a:cubicBezTo>
                  <a:pt x="120" y="195"/>
                  <a:pt x="121" y="195"/>
                  <a:pt x="122" y="194"/>
                </a:cubicBezTo>
                <a:cubicBezTo>
                  <a:pt x="218" y="98"/>
                  <a:pt x="218" y="98"/>
                  <a:pt x="218" y="98"/>
                </a:cubicBezTo>
                <a:lnTo>
                  <a:pt x="122" y="1"/>
                </a:lnTo>
                <a:close/>
              </a:path>
            </a:pathLst>
          </a:custGeom>
          <a:solidFill>
            <a:schemeClr val="bg1"/>
          </a:solidFill>
          <a:ln w="6350">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5E2A81E8-2D17-41AD-A16C-7025377A745A}"/>
              </a:ext>
            </a:extLst>
          </p:cNvPr>
          <p:cNvSpPr txBox="1"/>
          <p:nvPr/>
        </p:nvSpPr>
        <p:spPr>
          <a:xfrm>
            <a:off x="-3643878" y="212800"/>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转换</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grpSp>
        <p:nvGrpSpPr>
          <p:cNvPr id="28" name="Group 1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322B06C-1B50-47BA-BE8E-A13C8C136AB0}"/>
              </a:ext>
            </a:extLst>
          </p:cNvPr>
          <p:cNvGrpSpPr/>
          <p:nvPr/>
        </p:nvGrpSpPr>
        <p:grpSpPr>
          <a:xfrm>
            <a:off x="5492749" y="1050376"/>
            <a:ext cx="603251" cy="0"/>
            <a:chOff x="7150100" y="3662052"/>
            <a:chExt cx="603250" cy="0"/>
          </a:xfrm>
        </p:grpSpPr>
        <p:cxnSp>
          <p:nvCxnSpPr>
            <p:cNvPr id="29" name="Straight Connector 14">
              <a:extLst>
                <a:ext uri="{FF2B5EF4-FFF2-40B4-BE49-F238E27FC236}">
                  <a16:creationId xmlns:a16="http://schemas.microsoft.com/office/drawing/2014/main" id="{8F3A08A0-B9C0-4F41-84B5-3C434F54C88C}"/>
                </a:ext>
              </a:extLst>
            </p:cNvPr>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15">
              <a:extLst>
                <a:ext uri="{FF2B5EF4-FFF2-40B4-BE49-F238E27FC236}">
                  <a16:creationId xmlns:a16="http://schemas.microsoft.com/office/drawing/2014/main" id="{2D7DC67E-F57C-4B8F-A990-504E41CAE6ED}"/>
                </a:ext>
              </a:extLst>
            </p:cNvPr>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6">
              <a:extLst>
                <a:ext uri="{FF2B5EF4-FFF2-40B4-BE49-F238E27FC236}">
                  <a16:creationId xmlns:a16="http://schemas.microsoft.com/office/drawing/2014/main" id="{E5AF13AD-217F-4A40-AE4F-A4E9B63A769E}"/>
                </a:ext>
              </a:extLst>
            </p:cNvPr>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a:extLst>
              <a:ext uri="{FF2B5EF4-FFF2-40B4-BE49-F238E27FC236}">
                <a16:creationId xmlns:a16="http://schemas.microsoft.com/office/drawing/2014/main" id="{3E146AC0-D5D9-4DA2-8A69-759A41EDA07B}"/>
              </a:ext>
            </a:extLst>
          </p:cNvPr>
          <p:cNvSpPr txBox="1"/>
          <p:nvPr/>
        </p:nvSpPr>
        <p:spPr>
          <a:xfrm>
            <a:off x="650240" y="1259356"/>
            <a:ext cx="10972799" cy="9250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：两个状态之间的一种关系，表示对象将在源状态（</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Source State</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）或当前状态中执行一定的动作，并在某个特定事件发生而且某个特定的警界条件满足时进入目标状态。</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转换的组成：</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源状态、触发事件、监护条件、动作和目标状态。</a:t>
            </a:r>
          </a:p>
        </p:txBody>
      </p:sp>
      <p:sp>
        <p:nvSpPr>
          <p:cNvPr id="2" name="文本框 1">
            <a:extLst>
              <a:ext uri="{FF2B5EF4-FFF2-40B4-BE49-F238E27FC236}">
                <a16:creationId xmlns:a16="http://schemas.microsoft.com/office/drawing/2014/main" id="{0D321595-846E-418C-AC56-3154AEE98FB1}"/>
              </a:ext>
            </a:extLst>
          </p:cNvPr>
          <p:cNvSpPr txBox="1"/>
          <p:nvPr/>
        </p:nvSpPr>
        <p:spPr>
          <a:xfrm>
            <a:off x="759320" y="2263691"/>
            <a:ext cx="10343066"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源状态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：转换要接受触发事件或满足监护条件才能完成。对象在被激发前所处的状态就是转换的源状态。</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触发事件：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引起转变的事件，是转移的诱因，，可以是一个信号、事件、条件变化 和时间表达式。</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监护条件：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监护条件是一个方括号括起来的布尔表达式，它被放在触发条件的后面。监护条件为“真”时，转移有效，否则不会转移</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4.</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动作：</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转移发生时，对应的动作被执行。动作包括操作调用、向一个对象发送信号和另外一个对象的创建或撤销。</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5.</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目标状态：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转换使对象从一个状态转换到另一个状态。</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当转换完成后，对象的状态发生了变化，这时所处的状</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态就是转换的目标状态。转换完成后的状态，箭头指向</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的状态为目标状态。</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cs typeface="+mn-cs"/>
            </a:endParaRPr>
          </a:p>
        </p:txBody>
      </p:sp>
      <p:pic>
        <p:nvPicPr>
          <p:cNvPr id="4" name="图片 3">
            <a:extLst>
              <a:ext uri="{FF2B5EF4-FFF2-40B4-BE49-F238E27FC236}">
                <a16:creationId xmlns:a16="http://schemas.microsoft.com/office/drawing/2014/main" id="{C457FD2D-7AB2-4956-9121-0E20DB765169}"/>
              </a:ext>
            </a:extLst>
          </p:cNvPr>
          <p:cNvPicPr>
            <a:picLocks noChangeAspect="1"/>
          </p:cNvPicPr>
          <p:nvPr/>
        </p:nvPicPr>
        <p:blipFill>
          <a:blip r:embed="rId4"/>
          <a:stretch>
            <a:fillRect/>
          </a:stretch>
        </p:blipFill>
        <p:spPr>
          <a:xfrm>
            <a:off x="6594475" y="4019703"/>
            <a:ext cx="5451946" cy="2289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14:bounceEnd="25000">
                                          <p:cBhvr additive="base">
                                            <p:cTn id="11" dur="750" fill="hold"/>
                                            <p:tgtEl>
                                              <p:spTgt spid="9"/>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P spid="27"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4" cstate="screen"/>
          <a:srcRect/>
          <a:stretch>
            <a:fillRect/>
          </a:stretch>
        </p:blipFill>
        <p:spPr/>
      </p:pic>
      <p:sp>
        <p:nvSpPr>
          <p:cNvPr id="88" name="Freeform: Shape 8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289261" y="497305"/>
            <a:ext cx="2774781" cy="2810959"/>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6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425E85AC-69C0-4D6B-99B6-470C9C00B45F}"/>
              </a:ext>
            </a:extLst>
          </p:cNvPr>
          <p:cNvSpPr txBox="1"/>
          <p:nvPr/>
        </p:nvSpPr>
        <p:spPr>
          <a:xfrm>
            <a:off x="-1521735" y="497305"/>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3.5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状态机图的建模技术及应用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4" name="图片 3">
            <a:extLst>
              <a:ext uri="{FF2B5EF4-FFF2-40B4-BE49-F238E27FC236}">
                <a16:creationId xmlns:a16="http://schemas.microsoft.com/office/drawing/2014/main" id="{51A5555F-5375-4E3A-8A19-6030B1CFC301}"/>
              </a:ext>
            </a:extLst>
          </p:cNvPr>
          <p:cNvPicPr>
            <a:picLocks noChangeAspect="1"/>
          </p:cNvPicPr>
          <p:nvPr/>
        </p:nvPicPr>
        <p:blipFill>
          <a:blip r:embed="rId5"/>
          <a:stretch>
            <a:fillRect/>
          </a:stretch>
        </p:blipFill>
        <p:spPr>
          <a:xfrm>
            <a:off x="1499896" y="1203004"/>
            <a:ext cx="9365792" cy="5303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49" presetClass="entr" presetSubtype="0" decel="100000" fill="hold" grpId="0" nodeType="withEffect">
                                  <p:stCondLst>
                                    <p:cond delay="175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 calcmode="lin" valueType="num">
                                      <p:cBhvr>
                                        <p:cTn id="13" dur="500" fill="hold"/>
                                        <p:tgtEl>
                                          <p:spTgt spid="88"/>
                                        </p:tgtEl>
                                        <p:attrNameLst>
                                          <p:attrName>style.rotation</p:attrName>
                                        </p:attrNameLst>
                                      </p:cBhvr>
                                      <p:tavLst>
                                        <p:tav tm="0">
                                          <p:val>
                                            <p:fltVal val="360"/>
                                          </p:val>
                                        </p:tav>
                                        <p:tav tm="100000">
                                          <p:val>
                                            <p:fltVal val="0"/>
                                          </p:val>
                                        </p:tav>
                                      </p:tavLst>
                                    </p:anim>
                                    <p:animEffect transition="in" filter="fade">
                                      <p:cBhvr>
                                        <p:cTn id="14" dur="500"/>
                                        <p:tgtEl>
                                          <p:spTgt spid="88"/>
                                        </p:tgtEl>
                                      </p:cBhvr>
                                    </p:animEffect>
                                  </p:childTnLst>
                                </p:cTn>
                              </p:par>
                              <p:par>
                                <p:cTn id="15" presetID="2" presetClass="entr" presetSubtype="1" decel="10000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additive="base">
                                        <p:cTn id="17" dur="750" fill="hold"/>
                                        <p:tgtEl>
                                          <p:spTgt spid="64"/>
                                        </p:tgtEl>
                                        <p:attrNameLst>
                                          <p:attrName>ppt_x</p:attrName>
                                        </p:attrNameLst>
                                      </p:cBhvr>
                                      <p:tavLst>
                                        <p:tav tm="0">
                                          <p:val>
                                            <p:strVal val="#ppt_x"/>
                                          </p:val>
                                        </p:tav>
                                        <p:tav tm="100000">
                                          <p:val>
                                            <p:strVal val="#ppt_x"/>
                                          </p:val>
                                        </p:tav>
                                      </p:tavLst>
                                    </p:anim>
                                    <p:anim calcmode="lin" valueType="num">
                                      <p:cBhvr additive="base">
                                        <p:cTn id="18" dur="75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9CC0B2"/>
                  </a:solidFill>
                  <a:effectLst/>
                  <a:uLnTx/>
                  <a:uFillTx/>
                  <a:latin typeface="微软雅黑"/>
                  <a:cs typeface="+mn-ea"/>
                  <a:sym typeface="+mn-lt"/>
                </a:rPr>
                <a:t>Question3</a:t>
              </a:r>
              <a:endParaRPr kumimoji="0" lang="en-US" sz="4400" b="1" i="0" u="none" strike="noStrike" kern="1200" cap="none" spc="0" normalizeH="0" baseline="0" noProof="0" dirty="0">
                <a:ln>
                  <a:noFill/>
                </a:ln>
                <a:solidFill>
                  <a:srgbClr val="9CC0B2"/>
                </a:solidFill>
                <a:effectLst/>
                <a:uLnTx/>
                <a:uFillTx/>
                <a:latin typeface="微软雅黑"/>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a:cxnSpLocks/>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052500" y="2820888"/>
            <a:ext cx="6438519" cy="4766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状态、转换分别由哪</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5</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部分组成？</a:t>
            </a:r>
          </a:p>
        </p:txBody>
      </p:sp>
      <p:sp>
        <p:nvSpPr>
          <p:cNvPr id="4" name="文本框 3">
            <a:extLst>
              <a:ext uri="{FF2B5EF4-FFF2-40B4-BE49-F238E27FC236}">
                <a16:creationId xmlns:a16="http://schemas.microsoft.com/office/drawing/2014/main" id="{648EB8C9-8C04-4DD7-81DA-FD8766730690}"/>
              </a:ext>
            </a:extLst>
          </p:cNvPr>
          <p:cNvSpPr txBox="1"/>
          <p:nvPr/>
        </p:nvSpPr>
        <p:spPr>
          <a:xfrm>
            <a:off x="4219649" y="3518121"/>
            <a:ext cx="7579061" cy="71295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状态由名称、进入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退出动作、内部转换、子状态和延迟事件</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转换由源状态、触发事件、监护条件、动作和目标状态</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18"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04</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顺序</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extLst>
      <p:ext uri="{BB962C8B-B14F-4D97-AF65-F5344CB8AC3E}">
        <p14:creationId xmlns:p14="http://schemas.microsoft.com/office/powerpoint/2010/main" val="251607510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6"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082" y="1598411"/>
            <a:ext cx="10048568"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概念：顺序图是强调信息时间顺序的交互图，它描述了对象之间传送消息的时间顺序，用于表示用例中的行为顺序。</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文本框 2"/>
          <p:cNvSpPr txBox="1"/>
          <p:nvPr/>
        </p:nvSpPr>
        <p:spPr>
          <a:xfrm>
            <a:off x="1071082" y="2996789"/>
            <a:ext cx="7691755"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顺序图的主要</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用途</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1.</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把用例表达需求，转化为进一步、更加正式层次的精细表达。</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2.</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记录一个存在系统的对象现在如何交互。</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140520" y="1755775"/>
            <a:ext cx="603269"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981313" y="2370080"/>
            <a:ext cx="5210687" cy="1693349"/>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tabLst/>
              <a:defRPr/>
              <a:extLst>
                <a:ext uri="{35155182-B16C-46BC-9424-99874614C6A1}">
                  <wpsdc:indentchars xmlns="" xmlns:wpsdc="http://www.wps.cn/officeDocument/2017/drawingmlCustomData" val="200" checksum="282533468"/>
                </a:ext>
              </a:extLst>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顺序图中包括的建模元素主要有：角色、对象、生命线、激活、信息等。</a:t>
            </a:r>
            <a:endParaRPr kumimoji="0" lang="zh-CN" altLang="en-US" sz="28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8231" y="191869"/>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占位符 6"/>
          <p:cNvPicPr>
            <a:picLocks noGrp="1" noChangeAspect="1"/>
          </p:cNvPicPr>
          <p:nvPr>
            <p:ph type="pic" sz="quarter" idx="10"/>
          </p:nvPr>
        </p:nvPicPr>
        <p:blipFill>
          <a:blip r:embed="rId3"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CCE32ABC-9A5A-4EFB-A68D-C7FCD8A7FC92}"/>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83DC556-0C60-41BC-B186-E20E2DD323A9}"/>
              </a:ext>
            </a:extLst>
          </p:cNvPr>
          <p:cNvSpPr txBox="1"/>
          <p:nvPr/>
        </p:nvSpPr>
        <p:spPr>
          <a:xfrm>
            <a:off x="365865" y="2338442"/>
            <a:ext cx="6788915"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角色</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：系统角色可以是人或者其他的系统或者其子系统。</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：顺序图中的对象在概念上和它在类图中的定义是一致的，它们之间可以进行交互，交互的顺序按时间的顺序。</a:t>
            </a:r>
          </a:p>
        </p:txBody>
      </p:sp>
      <p:pic>
        <p:nvPicPr>
          <p:cNvPr id="29" name="图片占位符 5">
            <a:extLst>
              <a:ext uri="{FF2B5EF4-FFF2-40B4-BE49-F238E27FC236}">
                <a16:creationId xmlns:a16="http://schemas.microsoft.com/office/drawing/2014/main" id="{3B5DDC79-4AAF-4C70-8F4A-955F7D9C0ADC}"/>
              </a:ext>
            </a:extLst>
          </p:cNvPr>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73ADA5D1-5225-47CC-9C51-AC03E2ED8678}"/>
              </a:ext>
            </a:extLst>
          </p:cNvPr>
          <p:cNvSpPr/>
          <p:nvPr/>
        </p:nvSpPr>
        <p:spPr>
          <a:xfrm>
            <a:off x="7934632" y="0"/>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3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7CA062B3-5A4F-4A04-9960-282B72F45C96}"/>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 6">
            <a:extLst>
              <a:ext uri="{FF2B5EF4-FFF2-40B4-BE49-F238E27FC236}">
                <a16:creationId xmlns:a16="http://schemas.microsoft.com/office/drawing/2014/main" id="{D7189082-EB78-489D-B29D-2A5C8B9E4FE6}"/>
              </a:ext>
            </a:extLst>
          </p:cNvPr>
          <p:cNvPicPr>
            <a:picLocks noChangeAspect="1"/>
          </p:cNvPicPr>
          <p:nvPr/>
        </p:nvPicPr>
        <p:blipFill>
          <a:blip r:embed="rId4"/>
          <a:stretch>
            <a:fillRect/>
          </a:stretch>
        </p:blipFill>
        <p:spPr>
          <a:xfrm>
            <a:off x="6848765" y="2239098"/>
            <a:ext cx="5170321" cy="2797501"/>
          </a:xfrm>
          <a:prstGeom prst="rect">
            <a:avLst/>
          </a:prstGeom>
        </p:spPr>
      </p:pic>
      <p:sp>
        <p:nvSpPr>
          <p:cNvPr id="4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792F0FED-0E11-4A98-AD21-E9C9E01916B4}"/>
              </a:ext>
            </a:extLst>
          </p:cNvPr>
          <p:cNvSpPr txBox="1"/>
          <p:nvPr/>
        </p:nvSpPr>
        <p:spPr>
          <a:xfrm>
            <a:off x="6848765" y="1821400"/>
            <a:ext cx="4739177" cy="3485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在顺序图中对象用矩形框表示，对象名带有下划线。</a:t>
            </a:r>
            <a:endPar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25EBFB6D-8E3F-47CA-B7DA-5FBA28F7E8B8}"/>
              </a:ext>
            </a:extLst>
          </p:cNvPr>
          <p:cNvSpPr txBox="1"/>
          <p:nvPr/>
        </p:nvSpPr>
        <p:spPr>
          <a:xfrm>
            <a:off x="447234" y="2484029"/>
            <a:ext cx="6788915" cy="188994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对象包括三种命名方式：</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包括对象名和它所属的类名，中间用冒号隔开；</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只显示对象名不显示类名；</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只显示类名不显示对象名，即表示它是一个匿名对象</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ppt_x"/>
                                          </p:val>
                                        </p:tav>
                                        <p:tav tm="100000">
                                          <p:val>
                                            <p:strVal val="#ppt_x"/>
                                          </p:val>
                                        </p:tav>
                                      </p:tavLst>
                                    </p:anim>
                                    <p:anim calcmode="lin" valueType="num">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par>
                                <p:cTn id="12" presetID="22" presetClass="entr" presetSubtype="8" fill="hold" grpId="0" nodeType="withEffect">
                                  <p:stCondLst>
                                    <p:cond delay="1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6"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082" y="1598411"/>
            <a:ext cx="10048568"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概念：用例图是显示一组用例、参与者以及它们之间关系的一种图。</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文本框 2"/>
          <p:cNvSpPr txBox="1"/>
          <p:nvPr/>
        </p:nvSpPr>
        <p:spPr>
          <a:xfrm>
            <a:off x="1071880" y="2614295"/>
            <a:ext cx="7691755" cy="16300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用例图的主要</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作用</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用来描述将要开发系统的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功能需求</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和系统的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使用场景</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作为设计和开发过程的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基础</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，促进各阶段开发工作进展。</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用于验证与确认</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系统需求</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6" name="图片 5"/>
          <p:cNvPicPr>
            <a:picLocks noChangeAspect="1"/>
          </p:cNvPicPr>
          <p:nvPr/>
        </p:nvPicPr>
        <p:blipFill>
          <a:blip r:embed="rId4"/>
          <a:stretch>
            <a:fillRect/>
          </a:stretch>
        </p:blipFill>
        <p:spPr>
          <a:xfrm>
            <a:off x="7252335" y="4067175"/>
            <a:ext cx="3867150" cy="2265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3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7CA062B3-5A4F-4A04-9960-282B72F45C96}"/>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25EBFB6D-8E3F-47CA-B7DA-5FBA28F7E8B8}"/>
              </a:ext>
            </a:extLst>
          </p:cNvPr>
          <p:cNvSpPr txBox="1"/>
          <p:nvPr/>
        </p:nvSpPr>
        <p:spPr>
          <a:xfrm>
            <a:off x="735992" y="2484028"/>
            <a:ext cx="5694947" cy="188994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顺序图中对象的位置：</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为了图的清晰整洁，通常应遵循一下原则：</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把交互频繁的对象尽可能地靠拢；</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把初始化整个交互活动地对象放置在最左边；</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a:extLst>
              <a:ext uri="{FF2B5EF4-FFF2-40B4-BE49-F238E27FC236}">
                <a16:creationId xmlns:a16="http://schemas.microsoft.com/office/drawing/2014/main" id="{8D767FD2-4495-41EE-862C-34F2E3E6028A}"/>
              </a:ext>
            </a:extLst>
          </p:cNvPr>
          <p:cNvPicPr>
            <a:picLocks noChangeAspect="1"/>
          </p:cNvPicPr>
          <p:nvPr/>
        </p:nvPicPr>
        <p:blipFill>
          <a:blip r:embed="rId4"/>
          <a:stretch>
            <a:fillRect/>
          </a:stretch>
        </p:blipFill>
        <p:spPr>
          <a:xfrm>
            <a:off x="6803548" y="1702174"/>
            <a:ext cx="4941218" cy="3453651"/>
          </a:xfrm>
          <a:prstGeom prst="rect">
            <a:avLst/>
          </a:prstGeom>
        </p:spPr>
      </p:pic>
    </p:spTree>
    <p:extLst>
      <p:ext uri="{BB962C8B-B14F-4D97-AF65-F5344CB8AC3E}">
        <p14:creationId xmlns:p14="http://schemas.microsoft.com/office/powerpoint/2010/main" val="20215240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ppt_x"/>
                                          </p:val>
                                        </p:tav>
                                        <p:tav tm="100000">
                                          <p:val>
                                            <p:strVal val="#ppt_x"/>
                                          </p:val>
                                        </p:tav>
                                      </p:tavLst>
                                    </p:anim>
                                    <p:anim calcmode="lin" valueType="num">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CCE32ABC-9A5A-4EFB-A68D-C7FCD8A7FC92}"/>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83DC556-0C60-41BC-B186-E20E2DD323A9}"/>
              </a:ext>
            </a:extLst>
          </p:cNvPr>
          <p:cNvSpPr txBox="1"/>
          <p:nvPr/>
        </p:nvSpPr>
        <p:spPr>
          <a:xfrm>
            <a:off x="682982" y="2570217"/>
            <a:ext cx="6788915" cy="171014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生命线</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：生命线代表顺序图中对象在一段时间内地存在，它是一个时间线，其所用的时间取决于交互持续的时间。</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激活期</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：激活期代表顺序图中的对象执行一项操作的时期，是表示时间段的符号，用小矩形表示，矩形的长度表示激活的持续时间。</a:t>
            </a:r>
          </a:p>
        </p:txBody>
      </p:sp>
      <p:pic>
        <p:nvPicPr>
          <p:cNvPr id="13" name="图片占位符 5">
            <a:extLst>
              <a:ext uri="{FF2B5EF4-FFF2-40B4-BE49-F238E27FC236}">
                <a16:creationId xmlns:a16="http://schemas.microsoft.com/office/drawing/2014/main" id="{564B1FD2-3296-47B0-A1C5-D348144E841A}"/>
              </a:ext>
            </a:extLst>
          </p:cNvPr>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12"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F9A914D9-4F45-4392-9CE8-24C36A1CEF50}"/>
              </a:ext>
            </a:extLst>
          </p:cNvPr>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pic>
        <p:nvPicPr>
          <p:cNvPr id="5" name="图片 4">
            <a:extLst>
              <a:ext uri="{FF2B5EF4-FFF2-40B4-BE49-F238E27FC236}">
                <a16:creationId xmlns:a16="http://schemas.microsoft.com/office/drawing/2014/main" id="{E157FDE9-5435-4826-BC0A-52D1E2F9A5F7}"/>
              </a:ext>
            </a:extLst>
          </p:cNvPr>
          <p:cNvPicPr>
            <a:picLocks noChangeAspect="1"/>
          </p:cNvPicPr>
          <p:nvPr/>
        </p:nvPicPr>
        <p:blipFill>
          <a:blip r:embed="rId5"/>
          <a:stretch>
            <a:fillRect/>
          </a:stretch>
        </p:blipFill>
        <p:spPr>
          <a:xfrm>
            <a:off x="7934632" y="2534114"/>
            <a:ext cx="4257368" cy="3492502"/>
          </a:xfrm>
          <a:prstGeom prst="rect">
            <a:avLst/>
          </a:prstGeom>
        </p:spPr>
      </p:pic>
    </p:spTree>
    <p:extLst>
      <p:ext uri="{BB962C8B-B14F-4D97-AF65-F5344CB8AC3E}">
        <p14:creationId xmlns:p14="http://schemas.microsoft.com/office/powerpoint/2010/main" val="27896124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1+#ppt_w/2"/>
                                          </p:val>
                                        </p:tav>
                                        <p:tav tm="100000">
                                          <p:val>
                                            <p:strVal val="#ppt_x"/>
                                          </p:val>
                                        </p:tav>
                                      </p:tavLst>
                                    </p:anim>
                                    <p:anim calcmode="lin" valueType="num">
                                      <p:cBhvr additive="base">
                                        <p:cTn id="15"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CCE32ABC-9A5A-4EFB-A68D-C7FCD8A7FC92}"/>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83DC556-0C60-41BC-B186-E20E2DD323A9}"/>
              </a:ext>
            </a:extLst>
          </p:cNvPr>
          <p:cNvSpPr txBox="1"/>
          <p:nvPr/>
        </p:nvSpPr>
        <p:spPr>
          <a:xfrm>
            <a:off x="534307" y="2994029"/>
            <a:ext cx="6788915"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5.</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：消息是对象之间某种形式的通信，在垂直生命线之间，用带箭头的线并附以消息表达式方式表示。它可以激发某个操作、唤起信号或导致目标对象的创建或撤销。</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29" name="图片占位符 5">
            <a:extLst>
              <a:ext uri="{FF2B5EF4-FFF2-40B4-BE49-F238E27FC236}">
                <a16:creationId xmlns:a16="http://schemas.microsoft.com/office/drawing/2014/main" id="{3B5DDC79-4AAF-4C70-8F4A-955F7D9C0ADC}"/>
              </a:ext>
            </a:extLst>
          </p:cNvPr>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73ADA5D1-5225-47CC-9C51-AC03E2ED8678}"/>
              </a:ext>
            </a:extLst>
          </p:cNvPr>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pic>
        <p:nvPicPr>
          <p:cNvPr id="3" name="图片 2">
            <a:extLst>
              <a:ext uri="{FF2B5EF4-FFF2-40B4-BE49-F238E27FC236}">
                <a16:creationId xmlns:a16="http://schemas.microsoft.com/office/drawing/2014/main" id="{9C7B5061-08DC-4BD8-B4CC-712F711145A4}"/>
              </a:ext>
            </a:extLst>
          </p:cNvPr>
          <p:cNvPicPr>
            <a:picLocks noChangeAspect="1"/>
          </p:cNvPicPr>
          <p:nvPr/>
        </p:nvPicPr>
        <p:blipFill>
          <a:blip r:embed="rId5"/>
          <a:stretch>
            <a:fillRect/>
          </a:stretch>
        </p:blipFill>
        <p:spPr>
          <a:xfrm>
            <a:off x="7934632" y="3005883"/>
            <a:ext cx="4257368" cy="2924175"/>
          </a:xfrm>
          <a:prstGeom prst="rect">
            <a:avLst/>
          </a:prstGeom>
        </p:spPr>
      </p:pic>
      <p:sp>
        <p:nvSpPr>
          <p:cNvPr id="4" name="文本框 3">
            <a:extLst>
              <a:ext uri="{FF2B5EF4-FFF2-40B4-BE49-F238E27FC236}">
                <a16:creationId xmlns:a16="http://schemas.microsoft.com/office/drawing/2014/main" id="{AF0F2863-2779-4F7C-B87D-565F2D039448}"/>
              </a:ext>
            </a:extLst>
          </p:cNvPr>
          <p:cNvSpPr txBox="1"/>
          <p:nvPr/>
        </p:nvSpPr>
        <p:spPr>
          <a:xfrm>
            <a:off x="7934632" y="2081650"/>
            <a:ext cx="34281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cs typeface="+mn-cs"/>
              </a:rPr>
              <a:t>消息的一般表示方法</a:t>
            </a:r>
          </a:p>
        </p:txBody>
      </p:sp>
    </p:spTree>
    <p:extLst>
      <p:ext uri="{BB962C8B-B14F-4D97-AF65-F5344CB8AC3E}">
        <p14:creationId xmlns:p14="http://schemas.microsoft.com/office/powerpoint/2010/main" val="33138103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21" name="Group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824171" y="4255926"/>
            <a:ext cx="2543660" cy="891270"/>
            <a:chOff x="4824170" y="4255925"/>
            <a:chExt cx="2543660" cy="891270"/>
          </a:xfrm>
        </p:grpSpPr>
        <p:sp>
          <p:nvSpPr>
            <p:cNvPr id="19" name="TextBox 18"/>
            <p:cNvSpPr txBox="1"/>
            <p:nvPr/>
          </p:nvSpPr>
          <p:spPr>
            <a:xfrm>
              <a:off x="5015779" y="4255925"/>
              <a:ext cx="21604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cs typeface="+mn-ea"/>
                  <a:sym typeface="+mn-lt"/>
                </a:rPr>
                <a:t>异步消息</a:t>
              </a: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20" name="TextBox 19"/>
            <p:cNvSpPr txBox="1"/>
            <p:nvPr/>
          </p:nvSpPr>
          <p:spPr>
            <a:xfrm>
              <a:off x="4824170" y="4625257"/>
              <a:ext cx="2543660" cy="521938"/>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a:cs typeface="+mn-ea"/>
                  <a:sym typeface="+mn-lt"/>
                </a:rPr>
                <a:t>发送者不管接收者是否做好了接收准备都可以发送的消息。</a:t>
              </a:r>
              <a:endParaRPr kumimoji="0" lang="en-US" sz="1200" b="0" i="0" u="none" strike="noStrike" kern="1200" cap="none" spc="0" normalizeH="0" baseline="0" noProof="0" dirty="0">
                <a:ln>
                  <a:noFill/>
                </a:ln>
                <a:solidFill>
                  <a:prstClr val="white"/>
                </a:solidFill>
                <a:effectLst/>
                <a:uLnTx/>
                <a:uFillTx/>
                <a:latin typeface="微软雅黑"/>
                <a:cs typeface="+mn-ea"/>
                <a:sym typeface="+mn-lt"/>
              </a:endParaRPr>
            </a:p>
          </p:txBody>
        </p:sp>
      </p:grpSp>
      <p:grpSp>
        <p:nvGrpSpPr>
          <p:cNvPr id="22" name="Group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227595" y="4255926"/>
            <a:ext cx="2543660" cy="1107676"/>
            <a:chOff x="4824170" y="4255925"/>
            <a:chExt cx="2543660" cy="1107676"/>
          </a:xfrm>
        </p:grpSpPr>
        <p:sp>
          <p:nvSpPr>
            <p:cNvPr id="23" name="TextBox 22"/>
            <p:cNvSpPr txBox="1"/>
            <p:nvPr/>
          </p:nvSpPr>
          <p:spPr>
            <a:xfrm>
              <a:off x="5015779" y="4255925"/>
              <a:ext cx="21604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cs typeface="+mn-ea"/>
                  <a:sym typeface="+mn-lt"/>
                </a:rPr>
                <a:t>返回消息</a:t>
              </a: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24" name="TextBox 23"/>
            <p:cNvSpPr txBox="1"/>
            <p:nvPr/>
          </p:nvSpPr>
          <p:spPr>
            <a:xfrm>
              <a:off x="4824170" y="4625257"/>
              <a:ext cx="2543660" cy="738344"/>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a:cs typeface="+mn-ea"/>
                  <a:sym typeface="+mn-lt"/>
                </a:rPr>
                <a:t>返回消息表示从过程调用返回。返回消息是可以选择的，每个消息都返回消息。</a:t>
              </a:r>
              <a:endParaRPr kumimoji="0" lang="en-US" sz="1200" b="0" i="0" u="none" strike="noStrike" kern="1200" cap="none" spc="0" normalizeH="0" baseline="0" noProof="0" dirty="0">
                <a:ln>
                  <a:noFill/>
                </a:ln>
                <a:solidFill>
                  <a:prstClr val="white"/>
                </a:solidFill>
                <a:effectLst/>
                <a:uLnTx/>
                <a:uFillTx/>
                <a:latin typeface="微软雅黑"/>
                <a:cs typeface="+mn-ea"/>
                <a:sym typeface="+mn-lt"/>
              </a:endParaRPr>
            </a:p>
          </p:txBody>
        </p:sp>
      </p:grpSp>
      <p:grpSp>
        <p:nvGrpSpPr>
          <p:cNvPr id="25" name="Group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420747" y="4255926"/>
            <a:ext cx="2543660" cy="1107676"/>
            <a:chOff x="4824170" y="4255925"/>
            <a:chExt cx="2543660" cy="1107676"/>
          </a:xfrm>
        </p:grpSpPr>
        <p:sp>
          <p:nvSpPr>
            <p:cNvPr id="26" name="TextBox 25"/>
            <p:cNvSpPr txBox="1"/>
            <p:nvPr/>
          </p:nvSpPr>
          <p:spPr>
            <a:xfrm>
              <a:off x="5015779" y="4255925"/>
              <a:ext cx="21604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cs typeface="+mn-ea"/>
                  <a:sym typeface="+mn-lt"/>
                </a:rPr>
                <a:t>同步消息</a:t>
              </a: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27" name="TextBox 26"/>
            <p:cNvSpPr txBox="1"/>
            <p:nvPr/>
          </p:nvSpPr>
          <p:spPr>
            <a:xfrm>
              <a:off x="4824170" y="4625257"/>
              <a:ext cx="2543660" cy="738344"/>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a:cs typeface="+mn-ea"/>
                  <a:sym typeface="+mn-lt"/>
                </a:rPr>
                <a:t>仅当发送者要发送一个消息而且接收者已经做好接收消息的准备时才能传送的消息。</a:t>
              </a:r>
              <a:endParaRPr kumimoji="0" lang="en-US" sz="1200" b="0" i="0" u="none" strike="noStrike" kern="1200" cap="none" spc="0" normalizeH="0" baseline="0" noProof="0" dirty="0">
                <a:ln>
                  <a:noFill/>
                </a:ln>
                <a:solidFill>
                  <a:prstClr val="white"/>
                </a:solidFill>
                <a:effectLst/>
                <a:uLnTx/>
                <a:uFillTx/>
                <a:latin typeface="微软雅黑"/>
                <a:cs typeface="+mn-ea"/>
                <a:sym typeface="+mn-lt"/>
              </a:endParaRP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981727" y="2582722"/>
            <a:ext cx="1421699" cy="1421698"/>
            <a:chOff x="1981727" y="2582722"/>
            <a:chExt cx="1421698" cy="1421698"/>
          </a:xfrm>
        </p:grpSpPr>
        <p:sp>
          <p:nvSpPr>
            <p:cNvPr id="16"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5" name="Freeform 87"/>
            <p:cNvSpPr>
              <a:spLocks noEditPoints="1"/>
            </p:cNvSpPr>
            <p:nvPr/>
          </p:nvSpPr>
          <p:spPr bwMode="auto">
            <a:xfrm>
              <a:off x="2440366" y="3041361"/>
              <a:ext cx="504420" cy="504420"/>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nvGrpSpPr>
          <p:cNvPr id="38" name="Group 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788575" y="2582722"/>
            <a:ext cx="1421699" cy="1421698"/>
            <a:chOff x="8788575" y="2582722"/>
            <a:chExt cx="1421698" cy="1421698"/>
          </a:xfrm>
        </p:grpSpPr>
        <p:sp>
          <p:nvSpPr>
            <p:cNvPr id="15" name="Oval 14"/>
            <p:cNvSpPr/>
            <p:nvPr/>
          </p:nvSpPr>
          <p:spPr>
            <a:xfrm>
              <a:off x="8788575"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6" name="Freeform 89"/>
            <p:cNvSpPr>
              <a:spLocks noEditPoints="1"/>
            </p:cNvSpPr>
            <p:nvPr/>
          </p:nvSpPr>
          <p:spPr bwMode="auto">
            <a:xfrm>
              <a:off x="9256344" y="3050491"/>
              <a:ext cx="486160" cy="48616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nvGrpSpPr>
          <p:cNvPr id="40"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85151" y="2582722"/>
            <a:ext cx="1421699" cy="1421698"/>
            <a:chOff x="5385151" y="2582722"/>
            <a:chExt cx="1421698" cy="1421698"/>
          </a:xfrm>
        </p:grpSpPr>
        <p:sp>
          <p:nvSpPr>
            <p:cNvPr id="14"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7"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669B1470-F9C5-4848-AE2F-08636297126D}"/>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3" name="文本框 2">
            <a:extLst>
              <a:ext uri="{FF2B5EF4-FFF2-40B4-BE49-F238E27FC236}">
                <a16:creationId xmlns:a16="http://schemas.microsoft.com/office/drawing/2014/main" id="{86023726-58B8-477E-B23D-F0790A183C3F}"/>
              </a:ext>
            </a:extLst>
          </p:cNvPr>
          <p:cNvSpPr txBox="1"/>
          <p:nvPr/>
        </p:nvSpPr>
        <p:spPr>
          <a:xfrm>
            <a:off x="577516" y="1410281"/>
            <a:ext cx="55505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消息的类型分为同步消息，异步消息和同步消息</a:t>
            </a:r>
          </a:p>
        </p:txBody>
      </p:sp>
      <p:pic>
        <p:nvPicPr>
          <p:cNvPr id="10" name="图片 9">
            <a:extLst>
              <a:ext uri="{FF2B5EF4-FFF2-40B4-BE49-F238E27FC236}">
                <a16:creationId xmlns:a16="http://schemas.microsoft.com/office/drawing/2014/main" id="{788194F2-2CAE-4A9F-A9F3-495C2105101E}"/>
              </a:ext>
            </a:extLst>
          </p:cNvPr>
          <p:cNvPicPr>
            <a:picLocks noChangeAspect="1"/>
          </p:cNvPicPr>
          <p:nvPr/>
        </p:nvPicPr>
        <p:blipFill>
          <a:blip r:embed="rId4"/>
          <a:stretch>
            <a:fillRect/>
          </a:stretch>
        </p:blipFill>
        <p:spPr>
          <a:xfrm>
            <a:off x="1516226" y="5475793"/>
            <a:ext cx="2552700" cy="1181100"/>
          </a:xfrm>
          <a:prstGeom prst="rect">
            <a:avLst/>
          </a:prstGeom>
        </p:spPr>
      </p:pic>
      <p:pic>
        <p:nvPicPr>
          <p:cNvPr id="12" name="图片 11">
            <a:extLst>
              <a:ext uri="{FF2B5EF4-FFF2-40B4-BE49-F238E27FC236}">
                <a16:creationId xmlns:a16="http://schemas.microsoft.com/office/drawing/2014/main" id="{A28B4075-7D43-4346-8C9B-732F873E1CF5}"/>
              </a:ext>
            </a:extLst>
          </p:cNvPr>
          <p:cNvPicPr>
            <a:picLocks noChangeAspect="1"/>
          </p:cNvPicPr>
          <p:nvPr/>
        </p:nvPicPr>
        <p:blipFill>
          <a:blip r:embed="rId5"/>
          <a:stretch>
            <a:fillRect/>
          </a:stretch>
        </p:blipFill>
        <p:spPr>
          <a:xfrm>
            <a:off x="4995201" y="5475793"/>
            <a:ext cx="2552700" cy="1178938"/>
          </a:xfrm>
          <a:prstGeom prst="rect">
            <a:avLst/>
          </a:prstGeom>
        </p:spPr>
      </p:pic>
      <p:pic>
        <p:nvPicPr>
          <p:cNvPr id="29" name="图片 28">
            <a:extLst>
              <a:ext uri="{FF2B5EF4-FFF2-40B4-BE49-F238E27FC236}">
                <a16:creationId xmlns:a16="http://schemas.microsoft.com/office/drawing/2014/main" id="{41B0D6EA-9B0F-4455-90DD-D30ED5FE51F6}"/>
              </a:ext>
            </a:extLst>
          </p:cNvPr>
          <p:cNvPicPr>
            <a:picLocks noChangeAspect="1"/>
          </p:cNvPicPr>
          <p:nvPr/>
        </p:nvPicPr>
        <p:blipFill>
          <a:blip r:embed="rId6"/>
          <a:stretch>
            <a:fillRect/>
          </a:stretch>
        </p:blipFill>
        <p:spPr>
          <a:xfrm>
            <a:off x="8466154" y="5475793"/>
            <a:ext cx="2552700" cy="1181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100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 calcmode="lin" valueType="num">
                                      <p:cBhvr>
                                        <p:cTn id="9" dur="500" fill="hold"/>
                                        <p:tgtEl>
                                          <p:spTgt spid="39"/>
                                        </p:tgtEl>
                                        <p:attrNameLst>
                                          <p:attrName>style.rotation</p:attrName>
                                        </p:attrNameLst>
                                      </p:cBhvr>
                                      <p:tavLst>
                                        <p:tav tm="0">
                                          <p:val>
                                            <p:fltVal val="360"/>
                                          </p:val>
                                        </p:tav>
                                        <p:tav tm="100000">
                                          <p:val>
                                            <p:fltVal val="0"/>
                                          </p:val>
                                        </p:tav>
                                      </p:tavLst>
                                    </p:anim>
                                    <p:animEffect transition="in" filter="fade">
                                      <p:cBhvr>
                                        <p:cTn id="10" dur="500"/>
                                        <p:tgtEl>
                                          <p:spTgt spid="39"/>
                                        </p:tgtEl>
                                      </p:cBhvr>
                                    </p:animEffect>
                                  </p:childTnLst>
                                </p:cTn>
                              </p:par>
                              <p:par>
                                <p:cTn id="11" presetID="49" presetClass="entr" presetSubtype="0" decel="100000" fill="hold" nodeType="withEffect">
                                  <p:stCondLst>
                                    <p:cond delay="125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ppt_w</p:attrName>
                                        </p:attrNameLst>
                                      </p:cBhvr>
                                      <p:tavLst>
                                        <p:tav tm="0">
                                          <p:val>
                                            <p:fltVal val="0"/>
                                          </p:val>
                                        </p:tav>
                                        <p:tav tm="100000">
                                          <p:val>
                                            <p:strVal val="#ppt_w"/>
                                          </p:val>
                                        </p:tav>
                                      </p:tavLst>
                                    </p:anim>
                                    <p:anim calcmode="lin" valueType="num">
                                      <p:cBhvr>
                                        <p:cTn id="14" dur="500" fill="hold"/>
                                        <p:tgtEl>
                                          <p:spTgt spid="40"/>
                                        </p:tgtEl>
                                        <p:attrNameLst>
                                          <p:attrName>ppt_h</p:attrName>
                                        </p:attrNameLst>
                                      </p:cBhvr>
                                      <p:tavLst>
                                        <p:tav tm="0">
                                          <p:val>
                                            <p:fltVal val="0"/>
                                          </p:val>
                                        </p:tav>
                                        <p:tav tm="100000">
                                          <p:val>
                                            <p:strVal val="#ppt_h"/>
                                          </p:val>
                                        </p:tav>
                                      </p:tavLst>
                                    </p:anim>
                                    <p:anim calcmode="lin" valueType="num">
                                      <p:cBhvr>
                                        <p:cTn id="15" dur="500" fill="hold"/>
                                        <p:tgtEl>
                                          <p:spTgt spid="40"/>
                                        </p:tgtEl>
                                        <p:attrNameLst>
                                          <p:attrName>style.rotation</p:attrName>
                                        </p:attrNameLst>
                                      </p:cBhvr>
                                      <p:tavLst>
                                        <p:tav tm="0">
                                          <p:val>
                                            <p:fltVal val="360"/>
                                          </p:val>
                                        </p:tav>
                                        <p:tav tm="100000">
                                          <p:val>
                                            <p:fltVal val="0"/>
                                          </p:val>
                                        </p:tav>
                                      </p:tavLst>
                                    </p:anim>
                                    <p:animEffect transition="in" filter="fade">
                                      <p:cBhvr>
                                        <p:cTn id="16" dur="500"/>
                                        <p:tgtEl>
                                          <p:spTgt spid="40"/>
                                        </p:tgtEl>
                                      </p:cBhvr>
                                    </p:animEffect>
                                  </p:childTnLst>
                                </p:cTn>
                              </p:par>
                              <p:par>
                                <p:cTn id="17" presetID="49" presetClass="entr" presetSubtype="0" decel="100000" fill="hold" nodeType="withEffect">
                                  <p:stCondLst>
                                    <p:cond delay="150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 calcmode="lin" valueType="num">
                                      <p:cBhvr>
                                        <p:cTn id="21" dur="500" fill="hold"/>
                                        <p:tgtEl>
                                          <p:spTgt spid="38"/>
                                        </p:tgtEl>
                                        <p:attrNameLst>
                                          <p:attrName>style.rotation</p:attrName>
                                        </p:attrNameLst>
                                      </p:cBhvr>
                                      <p:tavLst>
                                        <p:tav tm="0">
                                          <p:val>
                                            <p:fltVal val="360"/>
                                          </p:val>
                                        </p:tav>
                                        <p:tav tm="100000">
                                          <p:val>
                                            <p:fltVal val="0"/>
                                          </p:val>
                                        </p:tav>
                                      </p:tavLst>
                                    </p:anim>
                                    <p:animEffect transition="in" filter="fade">
                                      <p:cBhvr>
                                        <p:cTn id="22" dur="500"/>
                                        <p:tgtEl>
                                          <p:spTgt spid="38"/>
                                        </p:tgtEl>
                                      </p:cBhvr>
                                    </p:animEffect>
                                  </p:childTnLst>
                                </p:cTn>
                              </p:par>
                              <p:par>
                                <p:cTn id="23" presetID="2" presetClass="entr" presetSubtype="2" decel="100000" fill="hold" nodeType="withEffect">
                                  <p:stCondLst>
                                    <p:cond delay="150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1000" fill="hold"/>
                                        <p:tgtEl>
                                          <p:spTgt spid="25"/>
                                        </p:tgtEl>
                                        <p:attrNameLst>
                                          <p:attrName>ppt_x</p:attrName>
                                        </p:attrNameLst>
                                      </p:cBhvr>
                                      <p:tavLst>
                                        <p:tav tm="0">
                                          <p:val>
                                            <p:strVal val="1+#ppt_w/2"/>
                                          </p:val>
                                        </p:tav>
                                        <p:tav tm="100000">
                                          <p:val>
                                            <p:strVal val="#ppt_x"/>
                                          </p:val>
                                        </p:tav>
                                      </p:tavLst>
                                    </p:anim>
                                    <p:anim calcmode="lin" valueType="num">
                                      <p:cBhvr additive="base">
                                        <p:cTn id="26" dur="10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175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1000" fill="hold"/>
                                        <p:tgtEl>
                                          <p:spTgt spid="21"/>
                                        </p:tgtEl>
                                        <p:attrNameLst>
                                          <p:attrName>ppt_x</p:attrName>
                                        </p:attrNameLst>
                                      </p:cBhvr>
                                      <p:tavLst>
                                        <p:tav tm="0">
                                          <p:val>
                                            <p:strVal val="1+#ppt_w/2"/>
                                          </p:val>
                                        </p:tav>
                                        <p:tav tm="100000">
                                          <p:val>
                                            <p:strVal val="#ppt_x"/>
                                          </p:val>
                                        </p:tav>
                                      </p:tavLst>
                                    </p:anim>
                                    <p:anim calcmode="lin" valueType="num">
                                      <p:cBhvr additive="base">
                                        <p:cTn id="30" dur="100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75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50" fill="hold"/>
                                        <p:tgtEl>
                                          <p:spTgt spid="22"/>
                                        </p:tgtEl>
                                        <p:attrNameLst>
                                          <p:attrName>ppt_x</p:attrName>
                                        </p:attrNameLst>
                                      </p:cBhvr>
                                      <p:tavLst>
                                        <p:tav tm="0">
                                          <p:val>
                                            <p:strVal val="1+#ppt_w/2"/>
                                          </p:val>
                                        </p:tav>
                                        <p:tav tm="100000">
                                          <p:val>
                                            <p:strVal val="#ppt_x"/>
                                          </p:val>
                                        </p:tav>
                                      </p:tavLst>
                                    </p:anim>
                                    <p:anim calcmode="lin" valueType="num">
                                      <p:cBhvr additive="base">
                                        <p:cTn id="34" dur="125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750" fill="hold"/>
                                        <p:tgtEl>
                                          <p:spTgt spid="28"/>
                                        </p:tgtEl>
                                        <p:attrNameLst>
                                          <p:attrName>ppt_x</p:attrName>
                                        </p:attrNameLst>
                                      </p:cBhvr>
                                      <p:tavLst>
                                        <p:tav tm="0">
                                          <p:val>
                                            <p:strVal val="#ppt_x"/>
                                          </p:val>
                                        </p:tav>
                                        <p:tav tm="100000">
                                          <p:val>
                                            <p:strVal val="#ppt_x"/>
                                          </p:val>
                                        </p:tav>
                                      </p:tavLst>
                                    </p:anim>
                                    <p:anim calcmode="lin" valueType="num">
                                      <p:cBhvr additive="base">
                                        <p:cTn id="38"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CCE32ABC-9A5A-4EFB-A68D-C7FCD8A7FC92}"/>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83DC556-0C60-41BC-B186-E20E2DD323A9}"/>
              </a:ext>
            </a:extLst>
          </p:cNvPr>
          <p:cNvSpPr txBox="1"/>
          <p:nvPr/>
        </p:nvSpPr>
        <p:spPr>
          <a:xfrm>
            <a:off x="300413" y="2110988"/>
            <a:ext cx="6788915" cy="262860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在消息的创建过程中还存在一些其他的内容，比如创建对象、撤销对象、自关联消息等。</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创建对象：一个对象可以通过发送消息来创建另一个对象。</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撤销对象：当一个对象被删除或自我删除，该对象用“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”标记。</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自关联消息：一个对象内的一个方法调用另一个方法。</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29" name="图片占位符 5">
            <a:extLst>
              <a:ext uri="{FF2B5EF4-FFF2-40B4-BE49-F238E27FC236}">
                <a16:creationId xmlns:a16="http://schemas.microsoft.com/office/drawing/2014/main" id="{3B5DDC79-4AAF-4C70-8F4A-955F7D9C0ADC}"/>
              </a:ext>
            </a:extLst>
          </p:cNvPr>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73ADA5D1-5225-47CC-9C51-AC03E2ED8678}"/>
              </a:ext>
            </a:extLst>
          </p:cNvPr>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pic>
        <p:nvPicPr>
          <p:cNvPr id="5" name="图片 4">
            <a:extLst>
              <a:ext uri="{FF2B5EF4-FFF2-40B4-BE49-F238E27FC236}">
                <a16:creationId xmlns:a16="http://schemas.microsoft.com/office/drawing/2014/main" id="{AF027C4C-BF74-4BC2-AD8D-4D9B78EF9185}"/>
              </a:ext>
            </a:extLst>
          </p:cNvPr>
          <p:cNvPicPr>
            <a:picLocks noChangeAspect="1"/>
          </p:cNvPicPr>
          <p:nvPr/>
        </p:nvPicPr>
        <p:blipFill>
          <a:blip r:embed="rId5"/>
          <a:stretch>
            <a:fillRect/>
          </a:stretch>
        </p:blipFill>
        <p:spPr>
          <a:xfrm>
            <a:off x="8207149" y="261935"/>
            <a:ext cx="3514725" cy="1857375"/>
          </a:xfrm>
          <a:prstGeom prst="rect">
            <a:avLst/>
          </a:prstGeom>
        </p:spPr>
      </p:pic>
      <p:pic>
        <p:nvPicPr>
          <p:cNvPr id="8" name="图片 7">
            <a:extLst>
              <a:ext uri="{FF2B5EF4-FFF2-40B4-BE49-F238E27FC236}">
                <a16:creationId xmlns:a16="http://schemas.microsoft.com/office/drawing/2014/main" id="{3D9E321E-2527-49C0-B799-88090E9AE97F}"/>
              </a:ext>
            </a:extLst>
          </p:cNvPr>
          <p:cNvPicPr>
            <a:picLocks noChangeAspect="1"/>
          </p:cNvPicPr>
          <p:nvPr/>
        </p:nvPicPr>
        <p:blipFill>
          <a:blip r:embed="rId6"/>
          <a:stretch>
            <a:fillRect/>
          </a:stretch>
        </p:blipFill>
        <p:spPr>
          <a:xfrm>
            <a:off x="8207146" y="2185987"/>
            <a:ext cx="3514725" cy="2162175"/>
          </a:xfrm>
          <a:prstGeom prst="rect">
            <a:avLst/>
          </a:prstGeom>
        </p:spPr>
      </p:pic>
      <p:pic>
        <p:nvPicPr>
          <p:cNvPr id="10" name="图片 9">
            <a:extLst>
              <a:ext uri="{FF2B5EF4-FFF2-40B4-BE49-F238E27FC236}">
                <a16:creationId xmlns:a16="http://schemas.microsoft.com/office/drawing/2014/main" id="{6E4313D2-DF84-437A-BA74-EB62A7806B9A}"/>
              </a:ext>
            </a:extLst>
          </p:cNvPr>
          <p:cNvPicPr>
            <a:picLocks noChangeAspect="1"/>
          </p:cNvPicPr>
          <p:nvPr/>
        </p:nvPicPr>
        <p:blipFill>
          <a:blip r:embed="rId7"/>
          <a:stretch>
            <a:fillRect/>
          </a:stretch>
        </p:blipFill>
        <p:spPr>
          <a:xfrm>
            <a:off x="8207146" y="4414840"/>
            <a:ext cx="3514725" cy="2181225"/>
          </a:xfrm>
          <a:prstGeom prst="rect">
            <a:avLst/>
          </a:prstGeom>
        </p:spPr>
      </p:pic>
    </p:spTree>
    <p:extLst>
      <p:ext uri="{BB962C8B-B14F-4D97-AF65-F5344CB8AC3E}">
        <p14:creationId xmlns:p14="http://schemas.microsoft.com/office/powerpoint/2010/main" val="21026086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124531" y="1672227"/>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11" name="图片占位符 10"/>
          <p:cNvPicPr>
            <a:picLocks noGrp="1" noChangeAspect="1"/>
          </p:cNvPicPr>
          <p:nvPr>
            <p:ph type="pic" sz="quarter" idx="10"/>
          </p:nvPr>
        </p:nvPicPr>
        <p:blipFill>
          <a:blip r:embed="rId3" cstate="screen"/>
          <a:srcRect/>
          <a:stretch>
            <a:fillRect/>
          </a:stretch>
        </p:blipFill>
        <p:spPr/>
      </p:pic>
      <p:sp>
        <p:nvSpPr>
          <p:cNvPr id="19"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08FA45D2-148E-44DF-A2B8-EFD78A3395DA}"/>
              </a:ext>
            </a:extLst>
          </p:cNvPr>
          <p:cNvSpPr txBox="1"/>
          <p:nvPr/>
        </p:nvSpPr>
        <p:spPr>
          <a:xfrm>
            <a:off x="-88231" y="191869"/>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4</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约束</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2"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EE71F6F8-D45A-4E2E-A8F2-C2B33930C38D}"/>
              </a:ext>
            </a:extLst>
          </p:cNvPr>
          <p:cNvSpPr txBox="1"/>
          <p:nvPr/>
        </p:nvSpPr>
        <p:spPr>
          <a:xfrm>
            <a:off x="6724639" y="2364496"/>
            <a:ext cx="5210687" cy="2253502"/>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tabLst/>
              <a:defRPr/>
              <a:extLst>
                <a:ext uri="{35155182-B16C-46BC-9424-99874614C6A1}">
                  <wpsdc:indentchars xmlns="" xmlns:wpsdc="http://www.wps.cn/officeDocument/2017/drawingmlCustomData" val="200" checksum="282533468"/>
                </a:ext>
              </a:extLst>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当为对象的交互建模时，有时需要在某种条件满足时消息才会传递给对象。一个约束只能被分配到一个单一消息。</a:t>
            </a:r>
            <a:endParaRPr kumimoji="0" lang="zh-CN" altLang="en-US" sz="28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1+#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25EBFB6D-8E3F-47CA-B7DA-5FBA28F7E8B8}"/>
              </a:ext>
            </a:extLst>
          </p:cNvPr>
          <p:cNvSpPr txBox="1"/>
          <p:nvPr/>
        </p:nvSpPr>
        <p:spPr>
          <a:xfrm>
            <a:off x="569743" y="2224015"/>
            <a:ext cx="5253540" cy="7819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条件约束：为了实现约束条件，需要在消息名前加入约束条件，并放入“</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ED46CA95-BA04-4D77-AD4D-8297FAF84A26}"/>
              </a:ext>
            </a:extLst>
          </p:cNvPr>
          <p:cNvSpPr txBox="1"/>
          <p:nvPr/>
        </p:nvSpPr>
        <p:spPr>
          <a:xfrm>
            <a:off x="0" y="496669"/>
            <a:ext cx="29517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约束</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4" name="图片 3">
            <a:extLst>
              <a:ext uri="{FF2B5EF4-FFF2-40B4-BE49-F238E27FC236}">
                <a16:creationId xmlns:a16="http://schemas.microsoft.com/office/drawing/2014/main" id="{79E90F24-3DAA-4E3E-953D-85D84ACA7BCE}"/>
              </a:ext>
            </a:extLst>
          </p:cNvPr>
          <p:cNvPicPr>
            <a:picLocks noChangeAspect="1"/>
          </p:cNvPicPr>
          <p:nvPr/>
        </p:nvPicPr>
        <p:blipFill>
          <a:blip r:embed="rId4"/>
          <a:stretch>
            <a:fillRect/>
          </a:stretch>
        </p:blipFill>
        <p:spPr>
          <a:xfrm>
            <a:off x="734301" y="3575885"/>
            <a:ext cx="4924425" cy="2305050"/>
          </a:xfrm>
          <a:prstGeom prst="rect">
            <a:avLst/>
          </a:prstGeom>
        </p:spPr>
      </p:pic>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45FA5DD-8791-493D-94D4-F43BA0A7190D}"/>
              </a:ext>
            </a:extLst>
          </p:cNvPr>
          <p:cNvSpPr txBox="1"/>
          <p:nvPr/>
        </p:nvSpPr>
        <p:spPr>
          <a:xfrm>
            <a:off x="6719197" y="2224015"/>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循环约束：循环约束需要在方法名前加“</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”，其中“</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”代表循环，“</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”代表循环条件。</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7" name="图片 6">
            <a:extLst>
              <a:ext uri="{FF2B5EF4-FFF2-40B4-BE49-F238E27FC236}">
                <a16:creationId xmlns:a16="http://schemas.microsoft.com/office/drawing/2014/main" id="{82C12761-BF9A-4FC5-B3A5-A6310F771B19}"/>
              </a:ext>
            </a:extLst>
          </p:cNvPr>
          <p:cNvPicPr>
            <a:picLocks noChangeAspect="1"/>
          </p:cNvPicPr>
          <p:nvPr/>
        </p:nvPicPr>
        <p:blipFill>
          <a:blip r:embed="rId5"/>
          <a:stretch>
            <a:fillRect/>
          </a:stretch>
        </p:blipFill>
        <p:spPr>
          <a:xfrm>
            <a:off x="6719197" y="3575885"/>
            <a:ext cx="4924425" cy="2305050"/>
          </a:xfrm>
          <a:prstGeom prst="rect">
            <a:avLst/>
          </a:prstGeom>
        </p:spPr>
      </p:pic>
    </p:spTree>
    <p:extLst>
      <p:ext uri="{BB962C8B-B14F-4D97-AF65-F5344CB8AC3E}">
        <p14:creationId xmlns:p14="http://schemas.microsoft.com/office/powerpoint/2010/main" val="29060093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750"/>
                                        <p:tgtEl>
                                          <p:spTgt spid="6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750" fill="hold"/>
                                        <p:tgtEl>
                                          <p:spTgt spid="6"/>
                                        </p:tgtEl>
                                        <p:attrNameLst>
                                          <p:attrName>ppt_x</p:attrName>
                                        </p:attrNameLst>
                                      </p:cBhvr>
                                      <p:tavLst>
                                        <p:tav tm="0">
                                          <p:val>
                                            <p:strVal val="#ppt_x"/>
                                          </p:val>
                                        </p:tav>
                                        <p:tav tm="100000">
                                          <p:val>
                                            <p:strVal val="#ppt_x"/>
                                          </p:val>
                                        </p:tav>
                                      </p:tavLst>
                                    </p:anim>
                                    <p:anim calcmode="lin" valueType="num">
                                      <p:cBhvr additive="base">
                                        <p:cTn id="11" dur="750" fill="hold"/>
                                        <p:tgtEl>
                                          <p:spTgt spid="6"/>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grpSp>
        <p:nvGrpSpPr>
          <p:cNvPr id="55" name="Group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012F6526-DE9C-47B4-9F03-F5B1142AABD7}"/>
              </a:ext>
            </a:extLst>
          </p:cNvPr>
          <p:cNvGrpSpPr/>
          <p:nvPr/>
        </p:nvGrpSpPr>
        <p:grpSpPr>
          <a:xfrm>
            <a:off x="3852442" y="2094660"/>
            <a:ext cx="3140581" cy="1288407"/>
            <a:chOff x="4201762" y="1323425"/>
            <a:chExt cx="3140581" cy="1288407"/>
          </a:xfrm>
        </p:grpSpPr>
        <p:sp>
          <p:nvSpPr>
            <p:cNvPr id="56" name="Rectangle: Rounded Corners 20">
              <a:extLst>
                <a:ext uri="{FF2B5EF4-FFF2-40B4-BE49-F238E27FC236}">
                  <a16:creationId xmlns:a16="http://schemas.microsoft.com/office/drawing/2014/main" id="{E04D0213-3076-42CE-B41A-6BD6326D3323}"/>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1" name="TextBox 18">
              <a:extLst>
                <a:ext uri="{FF2B5EF4-FFF2-40B4-BE49-F238E27FC236}">
                  <a16:creationId xmlns:a16="http://schemas.microsoft.com/office/drawing/2014/main" id="{E33F5709-2346-421E-996D-5BD689B33A75}"/>
                </a:ext>
              </a:extLst>
            </p:cNvPr>
            <p:cNvSpPr txBox="1"/>
            <p:nvPr/>
          </p:nvSpPr>
          <p:spPr>
            <a:xfrm>
              <a:off x="4473579" y="1489764"/>
              <a:ext cx="263981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2.</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通过识别对象在交互中扮演的角色，根据重要性，将其从左到右放在图中</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58" name="Group 40">
              <a:extLst>
                <a:ext uri="{FF2B5EF4-FFF2-40B4-BE49-F238E27FC236}">
                  <a16:creationId xmlns:a16="http://schemas.microsoft.com/office/drawing/2014/main" id="{CA32AB5E-B161-48D7-B601-99F1400A8D0D}"/>
                </a:ext>
              </a:extLst>
            </p:cNvPr>
            <p:cNvGrpSpPr/>
            <p:nvPr/>
          </p:nvGrpSpPr>
          <p:grpSpPr>
            <a:xfrm>
              <a:off x="5578277" y="2257871"/>
              <a:ext cx="353961" cy="353961"/>
              <a:chOff x="5578277" y="2257871"/>
              <a:chExt cx="353961" cy="353961"/>
            </a:xfrm>
          </p:grpSpPr>
          <p:sp>
            <p:nvSpPr>
              <p:cNvPr id="59" name="Rectangle: Rounded Corners 38">
                <a:extLst>
                  <a:ext uri="{FF2B5EF4-FFF2-40B4-BE49-F238E27FC236}">
                    <a16:creationId xmlns:a16="http://schemas.microsoft.com/office/drawing/2014/main" id="{41E0F8F5-2A37-42A2-B433-FA39AEBDD85D}"/>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0" name="Freeform 4549">
                <a:extLst>
                  <a:ext uri="{FF2B5EF4-FFF2-40B4-BE49-F238E27FC236}">
                    <a16:creationId xmlns:a16="http://schemas.microsoft.com/office/drawing/2014/main" id="{CFE08B21-A4D5-4212-9106-AEA3E94A4741}"/>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6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DA562665-4620-4D25-A319-CCB4BF6F282D}"/>
              </a:ext>
            </a:extLst>
          </p:cNvPr>
          <p:cNvGrpSpPr/>
          <p:nvPr/>
        </p:nvGrpSpPr>
        <p:grpSpPr>
          <a:xfrm>
            <a:off x="237372" y="2070445"/>
            <a:ext cx="3184314" cy="1358555"/>
            <a:chOff x="4139856" y="1164130"/>
            <a:chExt cx="3167784" cy="1447702"/>
          </a:xfrm>
        </p:grpSpPr>
        <p:sp>
          <p:nvSpPr>
            <p:cNvPr id="64" name="Rectangle: Rounded Corners 43">
              <a:extLst>
                <a:ext uri="{FF2B5EF4-FFF2-40B4-BE49-F238E27FC236}">
                  <a16:creationId xmlns:a16="http://schemas.microsoft.com/office/drawing/2014/main" id="{E812D44A-9BE3-4F1B-AA84-3C592629AE1A}"/>
                </a:ext>
              </a:extLst>
            </p:cNvPr>
            <p:cNvSpPr/>
            <p:nvPr/>
          </p:nvSpPr>
          <p:spPr>
            <a:xfrm>
              <a:off x="4139856" y="1164130"/>
              <a:ext cx="3167784" cy="1281322"/>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9" name="TextBox 48">
              <a:extLst>
                <a:ext uri="{FF2B5EF4-FFF2-40B4-BE49-F238E27FC236}">
                  <a16:creationId xmlns:a16="http://schemas.microsoft.com/office/drawing/2014/main" id="{44E21482-0972-4426-B9DF-5B2C49C160BB}"/>
                </a:ext>
              </a:extLst>
            </p:cNvPr>
            <p:cNvSpPr txBox="1"/>
            <p:nvPr/>
          </p:nvSpPr>
          <p:spPr>
            <a:xfrm>
              <a:off x="4453474" y="1318390"/>
              <a:ext cx="26371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1.</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设置交互语境，可以是系统、子系统、操作、类、用例和协作的一个脚本</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66" name="Group 45">
              <a:extLst>
                <a:ext uri="{FF2B5EF4-FFF2-40B4-BE49-F238E27FC236}">
                  <a16:creationId xmlns:a16="http://schemas.microsoft.com/office/drawing/2014/main" id="{130F4FBC-4DD0-43BD-878F-F8F053C777CB}"/>
                </a:ext>
              </a:extLst>
            </p:cNvPr>
            <p:cNvGrpSpPr/>
            <p:nvPr/>
          </p:nvGrpSpPr>
          <p:grpSpPr>
            <a:xfrm>
              <a:off x="5578277" y="2257871"/>
              <a:ext cx="353961" cy="353961"/>
              <a:chOff x="5578277" y="2257871"/>
              <a:chExt cx="353961" cy="353961"/>
            </a:xfrm>
          </p:grpSpPr>
          <p:sp>
            <p:nvSpPr>
              <p:cNvPr id="67" name="Rectangle: Rounded Corners 46">
                <a:extLst>
                  <a:ext uri="{FF2B5EF4-FFF2-40B4-BE49-F238E27FC236}">
                    <a16:creationId xmlns:a16="http://schemas.microsoft.com/office/drawing/2014/main" id="{F6D9A9D4-5D4A-4A50-9FE2-FBDF32445926}"/>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8" name="Freeform 4549">
                <a:extLst>
                  <a:ext uri="{FF2B5EF4-FFF2-40B4-BE49-F238E27FC236}">
                    <a16:creationId xmlns:a16="http://schemas.microsoft.com/office/drawing/2014/main" id="{01EE5FDF-6F43-41E8-95D7-212BD1361C12}"/>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71"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48A6602E-B051-49BB-84A5-3BAE9DDB512A}"/>
              </a:ext>
            </a:extLst>
          </p:cNvPr>
          <p:cNvGrpSpPr/>
          <p:nvPr/>
        </p:nvGrpSpPr>
        <p:grpSpPr>
          <a:xfrm>
            <a:off x="7623022" y="2094660"/>
            <a:ext cx="3140581" cy="1288407"/>
            <a:chOff x="4201762" y="1323425"/>
            <a:chExt cx="3140581" cy="1288407"/>
          </a:xfrm>
        </p:grpSpPr>
        <p:sp>
          <p:nvSpPr>
            <p:cNvPr id="72" name="Rectangle: Rounded Corners 61">
              <a:extLst>
                <a:ext uri="{FF2B5EF4-FFF2-40B4-BE49-F238E27FC236}">
                  <a16:creationId xmlns:a16="http://schemas.microsoft.com/office/drawing/2014/main" id="{CA407A40-2BC8-47A8-9ECC-C6C2B90B537C}"/>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81" name="TextBox 66">
              <a:extLst>
                <a:ext uri="{FF2B5EF4-FFF2-40B4-BE49-F238E27FC236}">
                  <a16:creationId xmlns:a16="http://schemas.microsoft.com/office/drawing/2014/main" id="{15D91D6D-E0D9-47F6-92B9-66898B3D8A2F}"/>
                </a:ext>
              </a:extLst>
            </p:cNvPr>
            <p:cNvSpPr txBox="1"/>
            <p:nvPr/>
          </p:nvSpPr>
          <p:spPr>
            <a:xfrm>
              <a:off x="4702530" y="1491032"/>
              <a:ext cx="213904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3.</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设置每个对象的生命线</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74" name="Group 63">
              <a:extLst>
                <a:ext uri="{FF2B5EF4-FFF2-40B4-BE49-F238E27FC236}">
                  <a16:creationId xmlns:a16="http://schemas.microsoft.com/office/drawing/2014/main" id="{CA7435CE-1516-4B5A-B136-091A7AE51B4C}"/>
                </a:ext>
              </a:extLst>
            </p:cNvPr>
            <p:cNvGrpSpPr/>
            <p:nvPr/>
          </p:nvGrpSpPr>
          <p:grpSpPr>
            <a:xfrm>
              <a:off x="5578277" y="2257871"/>
              <a:ext cx="353961" cy="353961"/>
              <a:chOff x="5578277" y="2257871"/>
              <a:chExt cx="353961" cy="353961"/>
            </a:xfrm>
          </p:grpSpPr>
          <p:sp>
            <p:nvSpPr>
              <p:cNvPr id="75" name="Rectangle: Rounded Corners 64">
                <a:extLst>
                  <a:ext uri="{FF2B5EF4-FFF2-40B4-BE49-F238E27FC236}">
                    <a16:creationId xmlns:a16="http://schemas.microsoft.com/office/drawing/2014/main" id="{CEED5794-5A3D-4B8B-B9CA-83F2BEC5248E}"/>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80" name="Freeform 4549">
                <a:extLst>
                  <a:ext uri="{FF2B5EF4-FFF2-40B4-BE49-F238E27FC236}">
                    <a16:creationId xmlns:a16="http://schemas.microsoft.com/office/drawing/2014/main" id="{79ADA500-79BD-4159-A716-0748CFF06BE5}"/>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83" name="Group 5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CAAEE9BD-DF42-4C1E-97E6-FA247EFC35F4}"/>
              </a:ext>
            </a:extLst>
          </p:cNvPr>
          <p:cNvGrpSpPr/>
          <p:nvPr/>
        </p:nvGrpSpPr>
        <p:grpSpPr>
          <a:xfrm>
            <a:off x="281105" y="3814955"/>
            <a:ext cx="3140581" cy="1288407"/>
            <a:chOff x="4201762" y="1323425"/>
            <a:chExt cx="3140581" cy="1288407"/>
          </a:xfrm>
        </p:grpSpPr>
        <p:sp>
          <p:nvSpPr>
            <p:cNvPr id="84" name="Rectangle: Rounded Corners 54">
              <a:extLst>
                <a:ext uri="{FF2B5EF4-FFF2-40B4-BE49-F238E27FC236}">
                  <a16:creationId xmlns:a16="http://schemas.microsoft.com/office/drawing/2014/main" id="{8788DE96-D735-4EA8-ABA8-46037CFD6C1A}"/>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89" name="TextBox 59">
              <a:extLst>
                <a:ext uri="{FF2B5EF4-FFF2-40B4-BE49-F238E27FC236}">
                  <a16:creationId xmlns:a16="http://schemas.microsoft.com/office/drawing/2014/main" id="{7B6CE8AD-853B-438F-BE3F-54DBCA6D4321}"/>
                </a:ext>
              </a:extLst>
            </p:cNvPr>
            <p:cNvSpPr txBox="1"/>
            <p:nvPr/>
          </p:nvSpPr>
          <p:spPr>
            <a:xfrm>
              <a:off x="4407079" y="1500942"/>
              <a:ext cx="284937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4.</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从引发某个交互的信息开始，在生命线之间按从上向下的顺序画出随后的信息</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86" name="Group 56">
              <a:extLst>
                <a:ext uri="{FF2B5EF4-FFF2-40B4-BE49-F238E27FC236}">
                  <a16:creationId xmlns:a16="http://schemas.microsoft.com/office/drawing/2014/main" id="{BF3E7505-9B1F-49C1-BB7E-57BDFC04B87A}"/>
                </a:ext>
              </a:extLst>
            </p:cNvPr>
            <p:cNvGrpSpPr/>
            <p:nvPr/>
          </p:nvGrpSpPr>
          <p:grpSpPr>
            <a:xfrm>
              <a:off x="5578277" y="2257871"/>
              <a:ext cx="353961" cy="353961"/>
              <a:chOff x="5578277" y="2257871"/>
              <a:chExt cx="353961" cy="353961"/>
            </a:xfrm>
          </p:grpSpPr>
          <p:sp>
            <p:nvSpPr>
              <p:cNvPr id="87" name="Rectangle: Rounded Corners 57">
                <a:extLst>
                  <a:ext uri="{FF2B5EF4-FFF2-40B4-BE49-F238E27FC236}">
                    <a16:creationId xmlns:a16="http://schemas.microsoft.com/office/drawing/2014/main" id="{EB343863-D0AD-4B63-A589-356FEFB2D05F}"/>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88" name="Freeform 4549">
                <a:extLst>
                  <a:ext uri="{FF2B5EF4-FFF2-40B4-BE49-F238E27FC236}">
                    <a16:creationId xmlns:a16="http://schemas.microsoft.com/office/drawing/2014/main" id="{1636DB2E-C78C-4CE3-B32E-2666BB042049}"/>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91"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15B3E286-F547-49FA-945C-CE258568255A}"/>
              </a:ext>
            </a:extLst>
          </p:cNvPr>
          <p:cNvGrpSpPr/>
          <p:nvPr/>
        </p:nvGrpSpPr>
        <p:grpSpPr>
          <a:xfrm>
            <a:off x="7639818" y="3860015"/>
            <a:ext cx="3140581" cy="1288407"/>
            <a:chOff x="4201762" y="1323425"/>
            <a:chExt cx="3140581" cy="1288407"/>
          </a:xfrm>
        </p:grpSpPr>
        <p:sp>
          <p:nvSpPr>
            <p:cNvPr id="108" name="Rectangle: Rounded Corners 78">
              <a:extLst>
                <a:ext uri="{FF2B5EF4-FFF2-40B4-BE49-F238E27FC236}">
                  <a16:creationId xmlns:a16="http://schemas.microsoft.com/office/drawing/2014/main" id="{88288465-F54F-41A6-AB02-A7F2178D86E5}"/>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13" name="TextBox 83">
              <a:extLst>
                <a:ext uri="{FF2B5EF4-FFF2-40B4-BE49-F238E27FC236}">
                  <a16:creationId xmlns:a16="http://schemas.microsoft.com/office/drawing/2014/main" id="{9EC5085F-D782-47BA-AEC3-85EF351B0854}"/>
                </a:ext>
              </a:extLst>
            </p:cNvPr>
            <p:cNvSpPr txBox="1"/>
            <p:nvPr/>
          </p:nvSpPr>
          <p:spPr>
            <a:xfrm>
              <a:off x="4380370" y="1491032"/>
              <a:ext cx="289740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6.</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如果需要设置时间或空间约束，可以为每个消息附上合适的约束</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110" name="Group 80">
              <a:extLst>
                <a:ext uri="{FF2B5EF4-FFF2-40B4-BE49-F238E27FC236}">
                  <a16:creationId xmlns:a16="http://schemas.microsoft.com/office/drawing/2014/main" id="{B613F9EF-3F07-4091-BA46-FC7B00E376E5}"/>
                </a:ext>
              </a:extLst>
            </p:cNvPr>
            <p:cNvGrpSpPr/>
            <p:nvPr/>
          </p:nvGrpSpPr>
          <p:grpSpPr>
            <a:xfrm>
              <a:off x="5578277" y="2257871"/>
              <a:ext cx="353961" cy="353961"/>
              <a:chOff x="5578277" y="2257871"/>
              <a:chExt cx="353961" cy="353961"/>
            </a:xfrm>
          </p:grpSpPr>
          <p:sp>
            <p:nvSpPr>
              <p:cNvPr id="111" name="Rectangle: Rounded Corners 81">
                <a:extLst>
                  <a:ext uri="{FF2B5EF4-FFF2-40B4-BE49-F238E27FC236}">
                    <a16:creationId xmlns:a16="http://schemas.microsoft.com/office/drawing/2014/main" id="{CDCFB627-5D65-4498-80F6-AB7140DAE3E5}"/>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12" name="Freeform 4549">
                <a:extLst>
                  <a:ext uri="{FF2B5EF4-FFF2-40B4-BE49-F238E27FC236}">
                    <a16:creationId xmlns:a16="http://schemas.microsoft.com/office/drawing/2014/main" id="{7C3FDCEB-3810-428C-8751-54E59C9D27C2}"/>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115"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8FD0B00-BD2F-4216-9F11-3D5B0AD71268}"/>
              </a:ext>
            </a:extLst>
          </p:cNvPr>
          <p:cNvGrpSpPr/>
          <p:nvPr/>
        </p:nvGrpSpPr>
        <p:grpSpPr>
          <a:xfrm>
            <a:off x="3901130" y="3860015"/>
            <a:ext cx="3140581" cy="1288407"/>
            <a:chOff x="4201762" y="1323425"/>
            <a:chExt cx="3140581" cy="1288407"/>
          </a:xfrm>
        </p:grpSpPr>
        <p:sp>
          <p:nvSpPr>
            <p:cNvPr id="116" name="Rectangle: Rounded Corners 71">
              <a:extLst>
                <a:ext uri="{FF2B5EF4-FFF2-40B4-BE49-F238E27FC236}">
                  <a16:creationId xmlns:a16="http://schemas.microsoft.com/office/drawing/2014/main" id="{B732D693-7C62-4156-A5EE-92D723813E58}"/>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21" name="TextBox 76">
              <a:extLst>
                <a:ext uri="{FF2B5EF4-FFF2-40B4-BE49-F238E27FC236}">
                  <a16:creationId xmlns:a16="http://schemas.microsoft.com/office/drawing/2014/main" id="{B51CDC2E-54C9-4ED3-8AF4-0AC5663A8FCE}"/>
                </a:ext>
              </a:extLst>
            </p:cNvPr>
            <p:cNvSpPr txBox="1"/>
            <p:nvPr/>
          </p:nvSpPr>
          <p:spPr>
            <a:xfrm>
              <a:off x="4443796" y="1487716"/>
              <a:ext cx="268547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5.</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设置对象的激活期，可以可视化实际计算发生时的时间点、可视化消息嵌套等</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118" name="Group 73">
              <a:extLst>
                <a:ext uri="{FF2B5EF4-FFF2-40B4-BE49-F238E27FC236}">
                  <a16:creationId xmlns:a16="http://schemas.microsoft.com/office/drawing/2014/main" id="{71D818E0-ED4E-4124-881B-405F750BB549}"/>
                </a:ext>
              </a:extLst>
            </p:cNvPr>
            <p:cNvGrpSpPr/>
            <p:nvPr/>
          </p:nvGrpSpPr>
          <p:grpSpPr>
            <a:xfrm>
              <a:off x="5578277" y="2257871"/>
              <a:ext cx="353961" cy="353961"/>
              <a:chOff x="5578277" y="2257871"/>
              <a:chExt cx="353961" cy="353961"/>
            </a:xfrm>
          </p:grpSpPr>
          <p:sp>
            <p:nvSpPr>
              <p:cNvPr id="119" name="Rectangle: Rounded Corners 74">
                <a:extLst>
                  <a:ext uri="{FF2B5EF4-FFF2-40B4-BE49-F238E27FC236}">
                    <a16:creationId xmlns:a16="http://schemas.microsoft.com/office/drawing/2014/main" id="{C12BA690-F205-44EB-8346-E77441DD6CD5}"/>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20" name="Freeform 4549">
                <a:extLst>
                  <a:ext uri="{FF2B5EF4-FFF2-40B4-BE49-F238E27FC236}">
                    <a16:creationId xmlns:a16="http://schemas.microsoft.com/office/drawing/2014/main" id="{8F4D230E-21B2-496A-9FAF-9FE029114089}"/>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sp>
        <p:nvSpPr>
          <p:cNvPr id="12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D8A8F45E-5A44-4F07-9368-5F2A170C5250}"/>
              </a:ext>
            </a:extLst>
          </p:cNvPr>
          <p:cNvSpPr txBox="1"/>
          <p:nvPr/>
        </p:nvSpPr>
        <p:spPr>
          <a:xfrm>
            <a:off x="0" y="496669"/>
            <a:ext cx="71387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grpSp>
        <p:nvGrpSpPr>
          <p:cNvPr id="125"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5A03106-9DA4-4ACE-AE8B-915BEB6F8B62}"/>
              </a:ext>
            </a:extLst>
          </p:cNvPr>
          <p:cNvGrpSpPr/>
          <p:nvPr/>
        </p:nvGrpSpPr>
        <p:grpSpPr>
          <a:xfrm>
            <a:off x="3998156" y="5442539"/>
            <a:ext cx="3140581" cy="1288407"/>
            <a:chOff x="4201762" y="1323425"/>
            <a:chExt cx="3140581" cy="1288407"/>
          </a:xfrm>
        </p:grpSpPr>
        <p:sp>
          <p:nvSpPr>
            <p:cNvPr id="126" name="Rectangle: Rounded Corners 61">
              <a:extLst>
                <a:ext uri="{FF2B5EF4-FFF2-40B4-BE49-F238E27FC236}">
                  <a16:creationId xmlns:a16="http://schemas.microsoft.com/office/drawing/2014/main" id="{2D3DF921-800B-4DCF-9F8B-813CB42AE262}"/>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27" name="TextBox 66">
              <a:extLst>
                <a:ext uri="{FF2B5EF4-FFF2-40B4-BE49-F238E27FC236}">
                  <a16:creationId xmlns:a16="http://schemas.microsoft.com/office/drawing/2014/main" id="{A8C3AFAA-097D-490B-8A44-DB21CCB40834}"/>
                </a:ext>
              </a:extLst>
            </p:cNvPr>
            <p:cNvSpPr txBox="1"/>
            <p:nvPr/>
          </p:nvSpPr>
          <p:spPr>
            <a:xfrm>
              <a:off x="4702530" y="1491032"/>
              <a:ext cx="21390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7.</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给控制流的每个消息附上前置或后置条件</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128" name="Group 63">
              <a:extLst>
                <a:ext uri="{FF2B5EF4-FFF2-40B4-BE49-F238E27FC236}">
                  <a16:creationId xmlns:a16="http://schemas.microsoft.com/office/drawing/2014/main" id="{17F6C4F8-2027-4B01-8D46-7E2C9FF953B8}"/>
                </a:ext>
              </a:extLst>
            </p:cNvPr>
            <p:cNvGrpSpPr/>
            <p:nvPr/>
          </p:nvGrpSpPr>
          <p:grpSpPr>
            <a:xfrm>
              <a:off x="5578277" y="2257871"/>
              <a:ext cx="353961" cy="353961"/>
              <a:chOff x="5578277" y="2257871"/>
              <a:chExt cx="353961" cy="353961"/>
            </a:xfrm>
          </p:grpSpPr>
          <p:sp>
            <p:nvSpPr>
              <p:cNvPr id="129" name="Rectangle: Rounded Corners 64">
                <a:extLst>
                  <a:ext uri="{FF2B5EF4-FFF2-40B4-BE49-F238E27FC236}">
                    <a16:creationId xmlns:a16="http://schemas.microsoft.com/office/drawing/2014/main" id="{0DCF337B-E967-4841-854C-02FADE81C5D4}"/>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30" name="Freeform 4549">
                <a:extLst>
                  <a:ext uri="{FF2B5EF4-FFF2-40B4-BE49-F238E27FC236}">
                    <a16:creationId xmlns:a16="http://schemas.microsoft.com/office/drawing/2014/main" id="{400D3DA1-2D3C-4BCD-BDD9-C43A28CF979D}"/>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sp>
        <p:nvSpPr>
          <p:cNvPr id="15" name="文本框 14">
            <a:extLst>
              <a:ext uri="{FF2B5EF4-FFF2-40B4-BE49-F238E27FC236}">
                <a16:creationId xmlns:a16="http://schemas.microsoft.com/office/drawing/2014/main" id="{F9963994-C070-4F45-85CB-9A758A2D883A}"/>
              </a:ext>
            </a:extLst>
          </p:cNvPr>
          <p:cNvSpPr txBox="1"/>
          <p:nvPr/>
        </p:nvSpPr>
        <p:spPr>
          <a:xfrm>
            <a:off x="469611" y="1507799"/>
            <a:ext cx="56263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cs typeface="+mn-cs"/>
              </a:rPr>
              <a:t>使用顺序图对系统建模时，可以遵循如下策略</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750" fill="hold"/>
                                        <p:tgtEl>
                                          <p:spTgt spid="63"/>
                                        </p:tgtEl>
                                        <p:attrNameLst>
                                          <p:attrName>ppt_x</p:attrName>
                                        </p:attrNameLst>
                                      </p:cBhvr>
                                      <p:tavLst>
                                        <p:tav tm="0">
                                          <p:val>
                                            <p:strVal val="#ppt_x"/>
                                          </p:val>
                                        </p:tav>
                                        <p:tav tm="100000">
                                          <p:val>
                                            <p:strVal val="#ppt_x"/>
                                          </p:val>
                                        </p:tav>
                                      </p:tavLst>
                                    </p:anim>
                                    <p:anim calcmode="lin" valueType="num">
                                      <p:cBhvr additive="base">
                                        <p:cTn id="8" dur="75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750" fill="hold"/>
                                        <p:tgtEl>
                                          <p:spTgt spid="55"/>
                                        </p:tgtEl>
                                        <p:attrNameLst>
                                          <p:attrName>ppt_x</p:attrName>
                                        </p:attrNameLst>
                                      </p:cBhvr>
                                      <p:tavLst>
                                        <p:tav tm="0">
                                          <p:val>
                                            <p:strVal val="#ppt_x"/>
                                          </p:val>
                                        </p:tav>
                                        <p:tav tm="100000">
                                          <p:val>
                                            <p:strVal val="#ppt_x"/>
                                          </p:val>
                                        </p:tav>
                                      </p:tavLst>
                                    </p:anim>
                                    <p:anim calcmode="lin" valueType="num">
                                      <p:cBhvr additive="base">
                                        <p:cTn id="12" dur="75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25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750" fill="hold"/>
                                        <p:tgtEl>
                                          <p:spTgt spid="83"/>
                                        </p:tgtEl>
                                        <p:attrNameLst>
                                          <p:attrName>ppt_x</p:attrName>
                                        </p:attrNameLst>
                                      </p:cBhvr>
                                      <p:tavLst>
                                        <p:tav tm="0">
                                          <p:val>
                                            <p:strVal val="#ppt_x"/>
                                          </p:val>
                                        </p:tav>
                                        <p:tav tm="100000">
                                          <p:val>
                                            <p:strVal val="#ppt_x"/>
                                          </p:val>
                                        </p:tav>
                                      </p:tavLst>
                                    </p:anim>
                                    <p:anim calcmode="lin" valueType="num">
                                      <p:cBhvr additive="base">
                                        <p:cTn id="16" dur="75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750" fill="hold"/>
                                        <p:tgtEl>
                                          <p:spTgt spid="71"/>
                                        </p:tgtEl>
                                        <p:attrNameLst>
                                          <p:attrName>ppt_x</p:attrName>
                                        </p:attrNameLst>
                                      </p:cBhvr>
                                      <p:tavLst>
                                        <p:tav tm="0">
                                          <p:val>
                                            <p:strVal val="#ppt_x"/>
                                          </p:val>
                                        </p:tav>
                                        <p:tav tm="100000">
                                          <p:val>
                                            <p:strVal val="#ppt_x"/>
                                          </p:val>
                                        </p:tav>
                                      </p:tavLst>
                                    </p:anim>
                                    <p:anim calcmode="lin" valueType="num">
                                      <p:cBhvr additive="base">
                                        <p:cTn id="20" dur="750" fill="hold"/>
                                        <p:tgtEl>
                                          <p:spTgt spid="7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25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1000" fill="hold"/>
                                        <p:tgtEl>
                                          <p:spTgt spid="115"/>
                                        </p:tgtEl>
                                        <p:attrNameLst>
                                          <p:attrName>ppt_x</p:attrName>
                                        </p:attrNameLst>
                                      </p:cBhvr>
                                      <p:tavLst>
                                        <p:tav tm="0">
                                          <p:val>
                                            <p:strVal val="#ppt_x"/>
                                          </p:val>
                                        </p:tav>
                                        <p:tav tm="100000">
                                          <p:val>
                                            <p:strVal val="#ppt_x"/>
                                          </p:val>
                                        </p:tav>
                                      </p:tavLst>
                                    </p:anim>
                                    <p:anim calcmode="lin" valueType="num">
                                      <p:cBhvr additive="base">
                                        <p:cTn id="24" dur="10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25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000" fill="hold"/>
                                        <p:tgtEl>
                                          <p:spTgt spid="91"/>
                                        </p:tgtEl>
                                        <p:attrNameLst>
                                          <p:attrName>ppt_x</p:attrName>
                                        </p:attrNameLst>
                                      </p:cBhvr>
                                      <p:tavLst>
                                        <p:tav tm="0">
                                          <p:val>
                                            <p:strVal val="#ppt_x"/>
                                          </p:val>
                                        </p:tav>
                                        <p:tav tm="100000">
                                          <p:val>
                                            <p:strVal val="#ppt_x"/>
                                          </p:val>
                                        </p:tav>
                                      </p:tavLst>
                                    </p:anim>
                                    <p:anim calcmode="lin" valueType="num">
                                      <p:cBhvr additive="base">
                                        <p:cTn id="28" dur="1000" fill="hold"/>
                                        <p:tgtEl>
                                          <p:spTgt spid="91"/>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750" fill="hold"/>
                                        <p:tgtEl>
                                          <p:spTgt spid="123"/>
                                        </p:tgtEl>
                                        <p:attrNameLst>
                                          <p:attrName>ppt_x</p:attrName>
                                        </p:attrNameLst>
                                      </p:cBhvr>
                                      <p:tavLst>
                                        <p:tav tm="0">
                                          <p:val>
                                            <p:strVal val="#ppt_x"/>
                                          </p:val>
                                        </p:tav>
                                        <p:tav tm="100000">
                                          <p:val>
                                            <p:strVal val="#ppt_x"/>
                                          </p:val>
                                        </p:tav>
                                      </p:tavLst>
                                    </p:anim>
                                    <p:anim calcmode="lin" valueType="num">
                                      <p:cBhvr additive="base">
                                        <p:cTn id="32" dur="750" fill="hold"/>
                                        <p:tgtEl>
                                          <p:spTgt spid="123"/>
                                        </p:tgtEl>
                                        <p:attrNameLst>
                                          <p:attrName>ppt_y</p:attrName>
                                        </p:attrNameLst>
                                      </p:cBhvr>
                                      <p:tavLst>
                                        <p:tav tm="0">
                                          <p:val>
                                            <p:strVal val="0-#ppt_h/2"/>
                                          </p:val>
                                        </p:tav>
                                        <p:tav tm="100000">
                                          <p:val>
                                            <p:strVal val="#ppt_y"/>
                                          </p:val>
                                        </p:tav>
                                      </p:tavLst>
                                    </p:anim>
                                  </p:childTnLst>
                                </p:cTn>
                              </p:par>
                              <p:par>
                                <p:cTn id="33" presetID="2" presetClass="entr" presetSubtype="4" decel="100000" fill="hold" nodeType="withEffect">
                                  <p:stCondLst>
                                    <p:cond delay="1250"/>
                                  </p:stCondLst>
                                  <p:childTnLst>
                                    <p:set>
                                      <p:cBhvr>
                                        <p:cTn id="34" dur="1" fill="hold">
                                          <p:stCondLst>
                                            <p:cond delay="0"/>
                                          </p:stCondLst>
                                        </p:cTn>
                                        <p:tgtEl>
                                          <p:spTgt spid="125"/>
                                        </p:tgtEl>
                                        <p:attrNameLst>
                                          <p:attrName>style.visibility</p:attrName>
                                        </p:attrNameLst>
                                      </p:cBhvr>
                                      <p:to>
                                        <p:strVal val="visible"/>
                                      </p:to>
                                    </p:set>
                                    <p:anim calcmode="lin" valueType="num">
                                      <p:cBhvr additive="base">
                                        <p:cTn id="35" dur="750" fill="hold"/>
                                        <p:tgtEl>
                                          <p:spTgt spid="125"/>
                                        </p:tgtEl>
                                        <p:attrNameLst>
                                          <p:attrName>ppt_x</p:attrName>
                                        </p:attrNameLst>
                                      </p:cBhvr>
                                      <p:tavLst>
                                        <p:tav tm="0">
                                          <p:val>
                                            <p:strVal val="#ppt_x"/>
                                          </p:val>
                                        </p:tav>
                                        <p:tav tm="100000">
                                          <p:val>
                                            <p:strVal val="#ppt_x"/>
                                          </p:val>
                                        </p:tav>
                                      </p:tavLst>
                                    </p:anim>
                                    <p:anim calcmode="lin" valueType="num">
                                      <p:cBhvr additive="base">
                                        <p:cTn id="36" dur="75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0230" y="1086309"/>
            <a:ext cx="603251" cy="0"/>
            <a:chOff x="7150100" y="3662052"/>
            <a:chExt cx="603250" cy="0"/>
          </a:xfrm>
        </p:grpSpPr>
        <p:cxnSp>
          <p:nvCxnSpPr>
            <p:cNvPr id="6" name="Straight Connector 5"/>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058167" y="2176960"/>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18"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flipV="1">
            <a:off x="3723908" y="1995565"/>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19" name="TextBox 18"/>
          <p:cNvSpPr txBox="1"/>
          <p:nvPr/>
        </p:nvSpPr>
        <p:spPr>
          <a:xfrm>
            <a:off x="2369820" y="3696794"/>
            <a:ext cx="216027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）确定参与交互过程的活动者与对象</a:t>
            </a:r>
          </a:p>
        </p:txBody>
      </p:sp>
      <p:sp>
        <p:nvSpPr>
          <p:cNvPr id="23" name="TextBox 22"/>
          <p:cNvSpPr txBox="1"/>
          <p:nvPr/>
        </p:nvSpPr>
        <p:spPr>
          <a:xfrm>
            <a:off x="7340267" y="3731895"/>
            <a:ext cx="2160270" cy="761427"/>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4</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）确定交互中产生的消息</a:t>
            </a:r>
          </a:p>
        </p:txBody>
      </p:sp>
      <p:sp>
        <p:nvSpPr>
          <p:cNvPr id="26" name="TextBox 25"/>
          <p:cNvSpPr txBox="1"/>
          <p:nvPr/>
        </p:nvSpPr>
        <p:spPr>
          <a:xfrm>
            <a:off x="-56138" y="3731895"/>
            <a:ext cx="2425958" cy="401328"/>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确定交互的范围</a:t>
            </a:r>
            <a:endPar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59852" y="2383779"/>
            <a:ext cx="980431" cy="1000110"/>
            <a:chOff x="1981727" y="2582722"/>
            <a:chExt cx="1421698" cy="1421698"/>
          </a:xfrm>
        </p:grpSpPr>
        <p:sp>
          <p:nvSpPr>
            <p:cNvPr id="16"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5" name="Freeform 87"/>
            <p:cNvSpPr>
              <a:spLocks noEditPoints="1"/>
            </p:cNvSpPr>
            <p:nvPr/>
          </p:nvSpPr>
          <p:spPr bwMode="auto">
            <a:xfrm>
              <a:off x="2440366" y="3041361"/>
              <a:ext cx="504420" cy="504420"/>
            </a:xfrm>
            <a:prstGeom prst="wedgeEllipseCallout">
              <a:avLst/>
            </a:prstGeom>
            <a:solidFill>
              <a:schemeClr val="bg1"/>
            </a:solidFill>
            <a:ln w="12700" cmpd="sng">
              <a:solidFill>
                <a:schemeClr val="accent1">
                  <a:shade val="50000"/>
                </a:schemeClr>
              </a:solidFill>
              <a:prstDash val="soli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nvGrpSpPr>
          <p:cNvPr id="38" name="Group 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458280" y="2357510"/>
            <a:ext cx="952027" cy="963880"/>
            <a:chOff x="8788575" y="2582722"/>
            <a:chExt cx="1421698" cy="1421698"/>
          </a:xfrm>
        </p:grpSpPr>
        <p:sp>
          <p:nvSpPr>
            <p:cNvPr id="15" name="Oval 14"/>
            <p:cNvSpPr/>
            <p:nvPr/>
          </p:nvSpPr>
          <p:spPr>
            <a:xfrm>
              <a:off x="8788575"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6" name="Freeform 89"/>
            <p:cNvSpPr>
              <a:spLocks noEditPoints="1"/>
            </p:cNvSpPr>
            <p:nvPr/>
          </p:nvSpPr>
          <p:spPr bwMode="auto">
            <a:xfrm>
              <a:off x="9256344" y="3050491"/>
              <a:ext cx="486160" cy="48616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nvGrpSpPr>
          <p:cNvPr id="40"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910788" y="2357510"/>
            <a:ext cx="980431" cy="1000110"/>
            <a:chOff x="5385151" y="2582722"/>
            <a:chExt cx="1421698" cy="1421698"/>
          </a:xfrm>
        </p:grpSpPr>
        <p:sp>
          <p:nvSpPr>
            <p:cNvPr id="14"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7"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9" name="TextBox 8"/>
          <p:cNvSpPr txBox="1"/>
          <p:nvPr/>
        </p:nvSpPr>
        <p:spPr>
          <a:xfrm>
            <a:off x="503555" y="1172210"/>
            <a:ext cx="589280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画顺序图的一般步骤：</a:t>
            </a:r>
          </a:p>
        </p:txBody>
      </p:sp>
      <p:sp>
        <p:nvSpPr>
          <p:cNvPr id="2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8A323CB-8044-4C81-9138-2B81377AB241}"/>
              </a:ext>
            </a:extLst>
          </p:cNvPr>
          <p:cNvSpPr txBox="1"/>
          <p:nvPr/>
        </p:nvSpPr>
        <p:spPr>
          <a:xfrm>
            <a:off x="0" y="496669"/>
            <a:ext cx="71387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grpSp>
        <p:nvGrpSpPr>
          <p:cNvPr id="28"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0EBCB0A4-3488-47E2-B6F0-27CD390A553E}"/>
              </a:ext>
            </a:extLst>
          </p:cNvPr>
          <p:cNvGrpSpPr/>
          <p:nvPr/>
        </p:nvGrpSpPr>
        <p:grpSpPr>
          <a:xfrm>
            <a:off x="7782819" y="2383779"/>
            <a:ext cx="952027" cy="963880"/>
            <a:chOff x="5385151" y="2582722"/>
            <a:chExt cx="1421698" cy="1421698"/>
          </a:xfrm>
        </p:grpSpPr>
        <p:sp>
          <p:nvSpPr>
            <p:cNvPr id="29" name="Oval 13">
              <a:extLst>
                <a:ext uri="{FF2B5EF4-FFF2-40B4-BE49-F238E27FC236}">
                  <a16:creationId xmlns:a16="http://schemas.microsoft.com/office/drawing/2014/main" id="{15BD6F4E-2C4F-42AB-90B7-41C9D86B6268}"/>
                </a:ext>
              </a:extLst>
            </p:cNvPr>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0" name="Freeform 103">
              <a:extLst>
                <a:ext uri="{FF2B5EF4-FFF2-40B4-BE49-F238E27FC236}">
                  <a16:creationId xmlns:a16="http://schemas.microsoft.com/office/drawing/2014/main" id="{DDC001D9-624B-4B34-A168-38330B24760F}"/>
                </a:ext>
              </a:extLst>
            </p:cNvPr>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sp>
        <p:nvSpPr>
          <p:cNvPr id="31"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07C5DC4E-A829-4980-8E29-459410C4BB54}"/>
              </a:ext>
            </a:extLst>
          </p:cNvPr>
          <p:cNvSpPr/>
          <p:nvPr/>
        </p:nvSpPr>
        <p:spPr>
          <a:xfrm>
            <a:off x="6145364" y="2191100"/>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32"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FE4A658F-18D6-4BD9-AAE5-075834EFA887}"/>
              </a:ext>
            </a:extLst>
          </p:cNvPr>
          <p:cNvSpPr/>
          <p:nvPr/>
        </p:nvSpPr>
        <p:spPr>
          <a:xfrm flipV="1">
            <a:off x="8598011" y="1963798"/>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nvGrpSpPr>
          <p:cNvPr id="33"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D00F5E24-366C-4BD8-A565-767594ED9209}"/>
              </a:ext>
            </a:extLst>
          </p:cNvPr>
          <p:cNvGrpSpPr/>
          <p:nvPr/>
        </p:nvGrpSpPr>
        <p:grpSpPr>
          <a:xfrm>
            <a:off x="10531570" y="2270073"/>
            <a:ext cx="975793" cy="963881"/>
            <a:chOff x="1981727" y="2582722"/>
            <a:chExt cx="1421698" cy="1421698"/>
          </a:xfrm>
        </p:grpSpPr>
        <p:sp>
          <p:nvSpPr>
            <p:cNvPr id="34" name="Oval 15">
              <a:extLst>
                <a:ext uri="{FF2B5EF4-FFF2-40B4-BE49-F238E27FC236}">
                  <a16:creationId xmlns:a16="http://schemas.microsoft.com/office/drawing/2014/main" id="{6F786ED9-E6C3-4E7F-B215-745A098BF63F}"/>
                </a:ext>
              </a:extLst>
            </p:cNvPr>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41" name="Freeform 87">
              <a:extLst>
                <a:ext uri="{FF2B5EF4-FFF2-40B4-BE49-F238E27FC236}">
                  <a16:creationId xmlns:a16="http://schemas.microsoft.com/office/drawing/2014/main" id="{D56B35F1-AA45-41FD-9B2D-CD950070F3D8}"/>
                </a:ext>
              </a:extLst>
            </p:cNvPr>
            <p:cNvSpPr>
              <a:spLocks noEditPoints="1"/>
            </p:cNvSpPr>
            <p:nvPr/>
          </p:nvSpPr>
          <p:spPr bwMode="auto">
            <a:xfrm>
              <a:off x="2440366" y="3041361"/>
              <a:ext cx="504420" cy="504420"/>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sp>
        <p:nvSpPr>
          <p:cNvPr id="42" name="TextBox 22">
            <a:extLst>
              <a:ext uri="{FF2B5EF4-FFF2-40B4-BE49-F238E27FC236}">
                <a16:creationId xmlns:a16="http://schemas.microsoft.com/office/drawing/2014/main" id="{B831F52D-B61F-40FA-ADA3-474E11DDD66A}"/>
              </a:ext>
            </a:extLst>
          </p:cNvPr>
          <p:cNvSpPr txBox="1"/>
          <p:nvPr/>
        </p:nvSpPr>
        <p:spPr>
          <a:xfrm>
            <a:off x="4936700" y="3683335"/>
            <a:ext cx="2160270" cy="761427"/>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）确定活动者、对象的生存周期</a:t>
            </a:r>
          </a:p>
        </p:txBody>
      </p:sp>
      <p:sp>
        <p:nvSpPr>
          <p:cNvPr id="43" name="TextBox 22">
            <a:extLst>
              <a:ext uri="{FF2B5EF4-FFF2-40B4-BE49-F238E27FC236}">
                <a16:creationId xmlns:a16="http://schemas.microsoft.com/office/drawing/2014/main" id="{67F8BFC2-4F25-4C02-A229-B15BF5F32D25}"/>
              </a:ext>
            </a:extLst>
          </p:cNvPr>
          <p:cNvSpPr txBox="1"/>
          <p:nvPr/>
        </p:nvSpPr>
        <p:spPr>
          <a:xfrm>
            <a:off x="9766225" y="3777745"/>
            <a:ext cx="2160270" cy="401328"/>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5</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）细化消息内容</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0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 calcmode="lin" valueType="num">
                                      <p:cBhvr>
                                        <p:cTn id="13" dur="500" fill="hold"/>
                                        <p:tgtEl>
                                          <p:spTgt spid="39"/>
                                        </p:tgtEl>
                                        <p:attrNameLst>
                                          <p:attrName>style.rotation</p:attrName>
                                        </p:attrNameLst>
                                      </p:cBhvr>
                                      <p:tavLst>
                                        <p:tav tm="0">
                                          <p:val>
                                            <p:fltVal val="360"/>
                                          </p:val>
                                        </p:tav>
                                        <p:tav tm="100000">
                                          <p:val>
                                            <p:fltVal val="0"/>
                                          </p:val>
                                        </p:tav>
                                      </p:tavLst>
                                    </p:anim>
                                    <p:animEffect transition="in" filter="fade">
                                      <p:cBhvr>
                                        <p:cTn id="14" dur="500"/>
                                        <p:tgtEl>
                                          <p:spTgt spid="39"/>
                                        </p:tgtEl>
                                      </p:cBhvr>
                                    </p:animEffect>
                                  </p:childTnLst>
                                </p:cTn>
                              </p:par>
                              <p:par>
                                <p:cTn id="15" presetID="49" presetClass="entr" presetSubtype="0" decel="100000" fill="hold" nodeType="withEffect">
                                  <p:stCondLst>
                                    <p:cond delay="125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 calcmode="lin" valueType="num">
                                      <p:cBhvr>
                                        <p:cTn id="19" dur="500" fill="hold"/>
                                        <p:tgtEl>
                                          <p:spTgt spid="40"/>
                                        </p:tgtEl>
                                        <p:attrNameLst>
                                          <p:attrName>style.rotation</p:attrName>
                                        </p:attrNameLst>
                                      </p:cBhvr>
                                      <p:tavLst>
                                        <p:tav tm="0">
                                          <p:val>
                                            <p:fltVal val="360"/>
                                          </p:val>
                                        </p:tav>
                                        <p:tav tm="100000">
                                          <p:val>
                                            <p:fltVal val="0"/>
                                          </p:val>
                                        </p:tav>
                                      </p:tavLst>
                                    </p:anim>
                                    <p:animEffect transition="in" filter="fade">
                                      <p:cBhvr>
                                        <p:cTn id="20" dur="500"/>
                                        <p:tgtEl>
                                          <p:spTgt spid="40"/>
                                        </p:tgtEl>
                                      </p:cBhvr>
                                    </p:animEffect>
                                  </p:childTnLst>
                                </p:cTn>
                              </p:par>
                              <p:par>
                                <p:cTn id="21" presetID="49" presetClass="entr" presetSubtype="0" decel="100000" fill="hold" nodeType="withEffect">
                                  <p:stCondLst>
                                    <p:cond delay="150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 calcmode="lin" valueType="num">
                                      <p:cBhvr>
                                        <p:cTn id="25" dur="500" fill="hold"/>
                                        <p:tgtEl>
                                          <p:spTgt spid="38"/>
                                        </p:tgtEl>
                                        <p:attrNameLst>
                                          <p:attrName>style.rotation</p:attrName>
                                        </p:attrNameLst>
                                      </p:cBhvr>
                                      <p:tavLst>
                                        <p:tav tm="0">
                                          <p:val>
                                            <p:fltVal val="360"/>
                                          </p:val>
                                        </p:tav>
                                        <p:tav tm="100000">
                                          <p:val>
                                            <p:fltVal val="0"/>
                                          </p:val>
                                        </p:tav>
                                      </p:tavLst>
                                    </p:anim>
                                    <p:animEffect transition="in" filter="fade">
                                      <p:cBhvr>
                                        <p:cTn id="26" dur="500"/>
                                        <p:tgtEl>
                                          <p:spTgt spid="38"/>
                                        </p:tgtEl>
                                      </p:cBhvr>
                                    </p:animEffect>
                                  </p:childTnLst>
                                </p:cTn>
                              </p:par>
                              <p:par>
                                <p:cTn id="27" presetID="22" presetClass="entr" presetSubtype="8" fill="hold" grpId="0" nodeType="withEffect">
                                  <p:stCondLst>
                                    <p:cond delay="175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 presetClass="entr" presetSubtype="1" decel="10000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750" fill="hold"/>
                                        <p:tgtEl>
                                          <p:spTgt spid="27"/>
                                        </p:tgtEl>
                                        <p:attrNameLst>
                                          <p:attrName>ppt_x</p:attrName>
                                        </p:attrNameLst>
                                      </p:cBhvr>
                                      <p:tavLst>
                                        <p:tav tm="0">
                                          <p:val>
                                            <p:strVal val="#ppt_x"/>
                                          </p:val>
                                        </p:tav>
                                        <p:tav tm="100000">
                                          <p:val>
                                            <p:strVal val="#ppt_x"/>
                                          </p:val>
                                        </p:tav>
                                      </p:tavLst>
                                    </p:anim>
                                    <p:anim calcmode="lin" valueType="num">
                                      <p:cBhvr additive="base">
                                        <p:cTn id="36" dur="750" fill="hold"/>
                                        <p:tgtEl>
                                          <p:spTgt spid="27"/>
                                        </p:tgtEl>
                                        <p:attrNameLst>
                                          <p:attrName>ppt_y</p:attrName>
                                        </p:attrNameLst>
                                      </p:cBhvr>
                                      <p:tavLst>
                                        <p:tav tm="0">
                                          <p:val>
                                            <p:strVal val="0-#ppt_h/2"/>
                                          </p:val>
                                        </p:tav>
                                        <p:tav tm="100000">
                                          <p:val>
                                            <p:strVal val="#ppt_y"/>
                                          </p:val>
                                        </p:tav>
                                      </p:tavLst>
                                    </p:anim>
                                  </p:childTnLst>
                                </p:cTn>
                              </p:par>
                              <p:par>
                                <p:cTn id="37" presetID="49" presetClass="entr" presetSubtype="0" decel="100000" fill="hold" nodeType="withEffect">
                                  <p:stCondLst>
                                    <p:cond delay="125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 calcmode="lin" valueType="num">
                                      <p:cBhvr>
                                        <p:cTn id="41" dur="500" fill="hold"/>
                                        <p:tgtEl>
                                          <p:spTgt spid="28"/>
                                        </p:tgtEl>
                                        <p:attrNameLst>
                                          <p:attrName>style.rotation</p:attrName>
                                        </p:attrNameLst>
                                      </p:cBhvr>
                                      <p:tavLst>
                                        <p:tav tm="0">
                                          <p:val>
                                            <p:fltVal val="360"/>
                                          </p:val>
                                        </p:tav>
                                        <p:tav tm="100000">
                                          <p:val>
                                            <p:fltVal val="0"/>
                                          </p:val>
                                        </p:tav>
                                      </p:tavLst>
                                    </p:anim>
                                    <p:animEffect transition="in" filter="fade">
                                      <p:cBhvr>
                                        <p:cTn id="42" dur="500"/>
                                        <p:tgtEl>
                                          <p:spTgt spid="28"/>
                                        </p:tgtEl>
                                      </p:cBhvr>
                                    </p:animEffect>
                                  </p:childTnLst>
                                </p:cTn>
                              </p:par>
                              <p:par>
                                <p:cTn id="43" presetID="22" presetClass="entr" presetSubtype="8" fill="hold" grpId="0" nodeType="withEffect">
                                  <p:stCondLst>
                                    <p:cond delay="175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par>
                                <p:cTn id="46" presetID="22" presetClass="entr" presetSubtype="8" fill="hold" grpId="0" nodeType="withEffect">
                                  <p:stCondLst>
                                    <p:cond delay="2000"/>
                                  </p:stCondLst>
                                  <p:childTnLst>
                                    <p:set>
                                      <p:cBhvr>
                                        <p:cTn id="47" dur="1" fill="hold">
                                          <p:stCondLst>
                                            <p:cond delay="0"/>
                                          </p:stCondLst>
                                        </p:cTn>
                                        <p:tgtEl>
                                          <p:spTgt spid="32"/>
                                        </p:tgtEl>
                                        <p:attrNameLst>
                                          <p:attrName>style.visibility</p:attrName>
                                        </p:attrNameLst>
                                      </p:cBhvr>
                                      <p:to>
                                        <p:strVal val="visible"/>
                                      </p:to>
                                    </p:set>
                                    <p:animEffect transition="in" filter="wipe(left)">
                                      <p:cBhvr>
                                        <p:cTn id="48" dur="500"/>
                                        <p:tgtEl>
                                          <p:spTgt spid="32"/>
                                        </p:tgtEl>
                                      </p:cBhvr>
                                    </p:animEffect>
                                  </p:childTnLst>
                                </p:cTn>
                              </p:par>
                              <p:par>
                                <p:cTn id="49" presetID="49" presetClass="entr" presetSubtype="0" decel="100000" fill="hold" nodeType="withEffect">
                                  <p:stCondLst>
                                    <p:cond delay="100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 calcmode="lin" valueType="num">
                                      <p:cBhvr>
                                        <p:cTn id="53" dur="500" fill="hold"/>
                                        <p:tgtEl>
                                          <p:spTgt spid="33"/>
                                        </p:tgtEl>
                                        <p:attrNameLst>
                                          <p:attrName>style.rotation</p:attrName>
                                        </p:attrNameLst>
                                      </p:cBhvr>
                                      <p:tavLst>
                                        <p:tav tm="0">
                                          <p:val>
                                            <p:fltVal val="360"/>
                                          </p:val>
                                        </p:tav>
                                        <p:tav tm="100000">
                                          <p:val>
                                            <p:fltVal val="0"/>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7" grpId="0"/>
      <p:bldP spid="31" grpId="0" bldLvl="0" animBg="1"/>
      <p:bldP spid="3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53000">
              <a:schemeClr val="accent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3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BDD47FB-303A-4A14-BD7E-988826BBA3CE}"/>
              </a:ext>
            </a:extLst>
          </p:cNvPr>
          <p:cNvSpPr txBox="1"/>
          <p:nvPr/>
        </p:nvSpPr>
        <p:spPr>
          <a:xfrm>
            <a:off x="0" y="496669"/>
            <a:ext cx="56530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4.1.5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顺序图的应用实例</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13" name="图片 12">
            <a:extLst>
              <a:ext uri="{FF2B5EF4-FFF2-40B4-BE49-F238E27FC236}">
                <a16:creationId xmlns:a16="http://schemas.microsoft.com/office/drawing/2014/main" id="{20D76FC0-1BEC-4F3B-AF47-144742924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07" y="1143000"/>
            <a:ext cx="8296275" cy="5334000"/>
          </a:xfrm>
          <a:prstGeom prst="rect">
            <a:avLst/>
          </a:prstGeom>
        </p:spPr>
      </p:pic>
      <p:sp>
        <p:nvSpPr>
          <p:cNvPr id="32"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49C76EB9-1CD9-44C8-A157-076768C8A3D7}"/>
              </a:ext>
            </a:extLst>
          </p:cNvPr>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Tree>
    <p:extLst>
      <p:ext uri="{BB962C8B-B14F-4D97-AF65-F5344CB8AC3E}">
        <p14:creationId xmlns:p14="http://schemas.microsoft.com/office/powerpoint/2010/main" val="21418270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1+#ppt_w/2"/>
                                          </p:val>
                                        </p:tav>
                                        <p:tav tm="100000">
                                          <p:val>
                                            <p:strVal val="#ppt_x"/>
                                          </p:val>
                                        </p:tav>
                                      </p:tavLst>
                                    </p:anim>
                                    <p:anim calcmode="lin" valueType="num">
                                      <p:cBhvr additive="base">
                                        <p:cTn id="12"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4"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717" y="1754621"/>
            <a:ext cx="10048568" cy="230695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用例图由如下几个</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元素</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组成：</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：也称为角色，它代表系统的用户。</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系统边界</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：确定系统的范围。</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：代表系统提供的服务。</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关联</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：表示参与者与用例间的关系。</a:t>
            </a:r>
          </a:p>
        </p:txBody>
      </p:sp>
      <p:pic>
        <p:nvPicPr>
          <p:cNvPr id="7" name="图片 6"/>
          <p:cNvPicPr>
            <a:picLocks noChangeAspect="1"/>
          </p:cNvPicPr>
          <p:nvPr/>
        </p:nvPicPr>
        <p:blipFill>
          <a:blip r:embed="rId4"/>
          <a:stretch>
            <a:fillRect/>
          </a:stretch>
        </p:blipFill>
        <p:spPr>
          <a:xfrm>
            <a:off x="1611630" y="4454525"/>
            <a:ext cx="937260" cy="1333500"/>
          </a:xfrm>
          <a:prstGeom prst="rect">
            <a:avLst/>
          </a:prstGeom>
        </p:spPr>
      </p:pic>
      <p:pic>
        <p:nvPicPr>
          <p:cNvPr id="9" name="图片 8"/>
          <p:cNvPicPr>
            <a:picLocks noChangeAspect="1"/>
          </p:cNvPicPr>
          <p:nvPr/>
        </p:nvPicPr>
        <p:blipFill>
          <a:blip r:embed="rId5"/>
          <a:stretch>
            <a:fillRect/>
          </a:stretch>
        </p:blipFill>
        <p:spPr>
          <a:xfrm>
            <a:off x="6773545" y="4686935"/>
            <a:ext cx="1349375" cy="889635"/>
          </a:xfrm>
          <a:prstGeom prst="rect">
            <a:avLst/>
          </a:prstGeom>
        </p:spPr>
      </p:pic>
      <p:sp>
        <p:nvSpPr>
          <p:cNvPr id="10" name="TextBox 52"/>
          <p:cNvSpPr txBox="1"/>
          <p:nvPr/>
        </p:nvSpPr>
        <p:spPr>
          <a:xfrm>
            <a:off x="1482152"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a:t>
            </a:r>
          </a:p>
        </p:txBody>
      </p:sp>
      <p:sp>
        <p:nvSpPr>
          <p:cNvPr id="11" name="TextBox 52"/>
          <p:cNvSpPr txBox="1"/>
          <p:nvPr/>
        </p:nvSpPr>
        <p:spPr>
          <a:xfrm>
            <a:off x="6850442"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a:t>
            </a:r>
          </a:p>
        </p:txBody>
      </p:sp>
      <p:pic>
        <p:nvPicPr>
          <p:cNvPr id="12" name="图片 11"/>
          <p:cNvPicPr>
            <a:picLocks noChangeAspect="1"/>
          </p:cNvPicPr>
          <p:nvPr/>
        </p:nvPicPr>
        <p:blipFill>
          <a:blip r:embed="rId6"/>
          <a:stretch>
            <a:fillRect/>
          </a:stretch>
        </p:blipFill>
        <p:spPr>
          <a:xfrm>
            <a:off x="9300845" y="4625975"/>
            <a:ext cx="2046605" cy="990600"/>
          </a:xfrm>
          <a:prstGeom prst="rect">
            <a:avLst/>
          </a:prstGeom>
        </p:spPr>
      </p:pic>
      <p:sp>
        <p:nvSpPr>
          <p:cNvPr id="13" name="TextBox 52"/>
          <p:cNvSpPr txBox="1"/>
          <p:nvPr/>
        </p:nvSpPr>
        <p:spPr>
          <a:xfrm>
            <a:off x="9726357"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关联</a:t>
            </a:r>
          </a:p>
        </p:txBody>
      </p:sp>
      <p:sp>
        <p:nvSpPr>
          <p:cNvPr id="15" name="TextBox 52"/>
          <p:cNvSpPr txBox="1"/>
          <p:nvPr/>
        </p:nvSpPr>
        <p:spPr>
          <a:xfrm>
            <a:off x="4006912"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系统边界</a:t>
            </a:r>
          </a:p>
        </p:txBody>
      </p:sp>
      <p:sp>
        <p:nvSpPr>
          <p:cNvPr id="1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17" name="图片 16"/>
          <p:cNvPicPr>
            <a:picLocks noChangeAspect="1"/>
          </p:cNvPicPr>
          <p:nvPr/>
        </p:nvPicPr>
        <p:blipFill>
          <a:blip r:embed="rId7"/>
          <a:stretch>
            <a:fillRect/>
          </a:stretch>
        </p:blipFill>
        <p:spPr>
          <a:xfrm>
            <a:off x="3983990" y="4354830"/>
            <a:ext cx="1218565" cy="1582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750" fill="hold"/>
                                        <p:tgtEl>
                                          <p:spTgt spid="16"/>
                                        </p:tgtEl>
                                        <p:attrNameLst>
                                          <p:attrName>ppt_x</p:attrName>
                                        </p:attrNameLst>
                                      </p:cBhvr>
                                      <p:tavLst>
                                        <p:tav tm="0">
                                          <p:val>
                                            <p:strVal val="#ppt_x"/>
                                          </p:val>
                                        </p:tav>
                                        <p:tav tm="100000">
                                          <p:val>
                                            <p:strVal val="#ppt_x"/>
                                          </p:val>
                                        </p:tav>
                                      </p:tavLst>
                                    </p:anim>
                                    <p:anim calcmode="lin" valueType="num">
                                      <p:cBhvr additive="base">
                                        <p:cTn id="11" dur="75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通信图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extLst>
      <p:ext uri="{BB962C8B-B14F-4D97-AF65-F5344CB8AC3E}">
        <p14:creationId xmlns:p14="http://schemas.microsoft.com/office/powerpoint/2010/main" val="35587717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6"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082" y="1598411"/>
            <a:ext cx="10048568"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概念：通信图显示某组对象如何为了由一个用例描述的一个系统事件而与另一组对象进行协作的交互图。</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文本框 2"/>
          <p:cNvSpPr txBox="1"/>
          <p:nvPr/>
        </p:nvSpPr>
        <p:spPr>
          <a:xfrm>
            <a:off x="1071082" y="2996789"/>
            <a:ext cx="8201255" cy="163121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顺序图的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作用</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1.</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通过描绘对象之间消息的传递情况来反应具体的使用语境的逻辑表达。</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2.</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显示对象及其交互关系的空间组织结构。</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3.</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通信图的另外一个作用时表现一个类操作的实现。</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Tree>
    <p:extLst>
      <p:ext uri="{BB962C8B-B14F-4D97-AF65-F5344CB8AC3E}">
        <p14:creationId xmlns:p14="http://schemas.microsoft.com/office/powerpoint/2010/main" val="38398514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140520" y="1755775"/>
            <a:ext cx="603269"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836934" y="2370080"/>
            <a:ext cx="5210687" cy="1693349"/>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tabLst/>
              <a:defRPr/>
              <a:extLst>
                <a:ext uri="{35155182-B16C-46BC-9424-99874614C6A1}">
                  <wpsdc:indentchars xmlns:wpsdc="http://www.wps.cn/officeDocument/2017/drawingmlCustomData" xmlns="" val="200" checksum="282533468"/>
                </a:ext>
              </a:extLst>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通信图强调参与一个交互对象的组织，它由一下基本元素组成：活动者、对象、链接和消息。</a:t>
            </a:r>
            <a:endParaRPr kumimoji="0" lang="zh-CN" altLang="en-US" sz="28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8231" y="191869"/>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占位符 6"/>
          <p:cNvPicPr>
            <a:picLocks noGrp="1" noChangeAspect="1"/>
          </p:cNvPicPr>
          <p:nvPr>
            <p:ph type="pic" sz="quarter" idx="10"/>
          </p:nvPr>
        </p:nvPicPr>
        <p:blipFill>
          <a:blip r:embed="rId3" cstate="screen"/>
          <a:srcRect/>
          <a:stretch>
            <a:fillRect/>
          </a:stretch>
        </p:blipFill>
        <p:spPr/>
      </p:pic>
    </p:spTree>
    <p:extLst>
      <p:ext uri="{BB962C8B-B14F-4D97-AF65-F5344CB8AC3E}">
        <p14:creationId xmlns:p14="http://schemas.microsoft.com/office/powerpoint/2010/main" val="27107459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CCE32ABC-9A5A-4EFB-A68D-C7FCD8A7FC92}"/>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83DC556-0C60-41BC-B186-E20E2DD323A9}"/>
              </a:ext>
            </a:extLst>
          </p:cNvPr>
          <p:cNvSpPr txBox="1"/>
          <p:nvPr/>
        </p:nvSpPr>
        <p:spPr>
          <a:xfrm>
            <a:off x="333781" y="1806086"/>
            <a:ext cx="7382472" cy="44752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活动者</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：活动者发出主动操作的对象，负责发送初始消息，启动一个操作。</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：对象时类的实例，负责发送和接收消息。</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通信图中可以按照一下方式使用对象：</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可以不指定对象的类，通常先制作只带有对象的通信图，而后指定他们的类；</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可以给对象命名，但如果要区分同一个类的不同对象，则应该给对象命名；</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如果对象的类主动参与了协作，则可以将类本身在通信图中表现出来。</a:t>
            </a:r>
          </a:p>
        </p:txBody>
      </p:sp>
      <p:pic>
        <p:nvPicPr>
          <p:cNvPr id="29" name="图片占位符 5">
            <a:extLst>
              <a:ext uri="{FF2B5EF4-FFF2-40B4-BE49-F238E27FC236}">
                <a16:creationId xmlns:a16="http://schemas.microsoft.com/office/drawing/2014/main" id="{3B5DDC79-4AAF-4C70-8F4A-955F7D9C0ADC}"/>
              </a:ext>
            </a:extLst>
          </p:cNvPr>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73ADA5D1-5225-47CC-9C51-AC03E2ED8678}"/>
              </a:ext>
            </a:extLst>
          </p:cNvPr>
          <p:cNvSpPr/>
          <p:nvPr/>
        </p:nvSpPr>
        <p:spPr>
          <a:xfrm>
            <a:off x="7934632" y="0"/>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Tree>
    <p:extLst>
      <p:ext uri="{BB962C8B-B14F-4D97-AF65-F5344CB8AC3E}">
        <p14:creationId xmlns:p14="http://schemas.microsoft.com/office/powerpoint/2010/main" val="14948641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pitchFamily="3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CCE32ABC-9A5A-4EFB-A68D-C7FCD8A7FC92}"/>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83DC556-0C60-41BC-B186-E20E2DD323A9}"/>
              </a:ext>
            </a:extLst>
          </p:cNvPr>
          <p:cNvSpPr txBox="1"/>
          <p:nvPr/>
        </p:nvSpPr>
        <p:spPr>
          <a:xfrm>
            <a:off x="301697" y="2544749"/>
            <a:ext cx="7382472" cy="262860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链接</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：链接表示两个对象共享一个消息，位于对象之间或者参与者与对象之间。</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：消息的含义与顺序图中的消息基本类似。消息用来描述系统动态行为，它是一个对象向另一个或几个对象发送消息，或由一个对象调用另一个对象的操作。</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29" name="图片占位符 5">
            <a:extLst>
              <a:ext uri="{FF2B5EF4-FFF2-40B4-BE49-F238E27FC236}">
                <a16:creationId xmlns:a16="http://schemas.microsoft.com/office/drawing/2014/main" id="{3B5DDC79-4AAF-4C70-8F4A-955F7D9C0ADC}"/>
              </a:ext>
            </a:extLst>
          </p:cNvPr>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73ADA5D1-5225-47CC-9C51-AC03E2ED8678}"/>
              </a:ext>
            </a:extLst>
          </p:cNvPr>
          <p:cNvSpPr/>
          <p:nvPr/>
        </p:nvSpPr>
        <p:spPr>
          <a:xfrm>
            <a:off x="7934632" y="0"/>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Tree>
    <p:extLst>
      <p:ext uri="{BB962C8B-B14F-4D97-AF65-F5344CB8AC3E}">
        <p14:creationId xmlns:p14="http://schemas.microsoft.com/office/powerpoint/2010/main" val="352112776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25EBFB6D-8E3F-47CA-B7DA-5FBA28F7E8B8}"/>
              </a:ext>
            </a:extLst>
          </p:cNvPr>
          <p:cNvSpPr txBox="1"/>
          <p:nvPr/>
        </p:nvSpPr>
        <p:spPr>
          <a:xfrm>
            <a:off x="569742" y="1610454"/>
            <a:ext cx="8590300" cy="7819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利用消息可以完成很多任务，可以顺序执行、添加条件限制发送、创建带有消息的对象实例和执行迭代。</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45FA5DD-8791-493D-94D4-F43BA0A7190D}"/>
              </a:ext>
            </a:extLst>
          </p:cNvPr>
          <p:cNvSpPr txBox="1"/>
          <p:nvPr/>
        </p:nvSpPr>
        <p:spPr>
          <a:xfrm>
            <a:off x="951465" y="3429000"/>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序列化</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序列化消息只需要在消息前添加序列号，默认情况下即可。</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A6503B82-52AF-4C82-99EE-DDCDB3998A58}"/>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a:extLst>
              <a:ext uri="{FF2B5EF4-FFF2-40B4-BE49-F238E27FC236}">
                <a16:creationId xmlns:a16="http://schemas.microsoft.com/office/drawing/2014/main" id="{640D895A-1F27-467A-95EE-A63451454F2A}"/>
              </a:ext>
            </a:extLst>
          </p:cNvPr>
          <p:cNvPicPr>
            <a:picLocks noChangeAspect="1"/>
          </p:cNvPicPr>
          <p:nvPr/>
        </p:nvPicPr>
        <p:blipFill>
          <a:blip r:embed="rId4"/>
          <a:stretch>
            <a:fillRect/>
          </a:stretch>
        </p:blipFill>
        <p:spPr>
          <a:xfrm>
            <a:off x="6420979" y="2358810"/>
            <a:ext cx="5114925" cy="3886200"/>
          </a:xfrm>
          <a:prstGeom prst="rect">
            <a:avLst/>
          </a:prstGeom>
        </p:spPr>
      </p:pic>
    </p:spTree>
    <p:extLst>
      <p:ext uri="{BB962C8B-B14F-4D97-AF65-F5344CB8AC3E}">
        <p14:creationId xmlns:p14="http://schemas.microsoft.com/office/powerpoint/2010/main" val="167339277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750"/>
                                        <p:tgtEl>
                                          <p:spTgt spid="60"/>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50"/>
                                        <p:tgtEl>
                                          <p:spTgt spid="10"/>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fill="hold"/>
                                        <p:tgtEl>
                                          <p:spTgt spid="8"/>
                                        </p:tgtEl>
                                        <p:attrNameLst>
                                          <p:attrName>ppt_x</p:attrName>
                                        </p:attrNameLst>
                                      </p:cBhvr>
                                      <p:tavLst>
                                        <p:tav tm="0">
                                          <p:val>
                                            <p:strVal val="#ppt_x"/>
                                          </p:val>
                                        </p:tav>
                                        <p:tav tm="100000">
                                          <p:val>
                                            <p:strVal val="#ppt_x"/>
                                          </p:val>
                                        </p:tav>
                                      </p:tavLst>
                                    </p:anim>
                                    <p:anim calcmode="lin" valueType="num">
                                      <p:cBhvr additive="base">
                                        <p:cTn id="14"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0"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45FA5DD-8791-493D-94D4-F43BA0A7190D}"/>
              </a:ext>
            </a:extLst>
          </p:cNvPr>
          <p:cNvSpPr txBox="1"/>
          <p:nvPr/>
        </p:nvSpPr>
        <p:spPr>
          <a:xfrm>
            <a:off x="1008209" y="2810568"/>
            <a:ext cx="5087791"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控制点条件</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控制点条件用来根据消息表达式的计算结果来限制消息的发送。控制点包含在消息中，在序列</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ID</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号和消息文本之间。</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A6503B82-52AF-4C82-99EE-DDCDB3998A58}"/>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4" name="图片 3">
            <a:extLst>
              <a:ext uri="{FF2B5EF4-FFF2-40B4-BE49-F238E27FC236}">
                <a16:creationId xmlns:a16="http://schemas.microsoft.com/office/drawing/2014/main" id="{1DBD131E-50B9-479E-93F9-3A82290AF760}"/>
              </a:ext>
            </a:extLst>
          </p:cNvPr>
          <p:cNvPicPr>
            <a:picLocks noChangeAspect="1"/>
          </p:cNvPicPr>
          <p:nvPr/>
        </p:nvPicPr>
        <p:blipFill>
          <a:blip r:embed="rId4"/>
          <a:stretch>
            <a:fillRect/>
          </a:stretch>
        </p:blipFill>
        <p:spPr>
          <a:xfrm>
            <a:off x="6945166" y="2418347"/>
            <a:ext cx="4238625" cy="2305050"/>
          </a:xfrm>
          <a:prstGeom prst="rect">
            <a:avLst/>
          </a:prstGeom>
        </p:spPr>
      </p:pic>
    </p:spTree>
    <p:extLst>
      <p:ext uri="{BB962C8B-B14F-4D97-AF65-F5344CB8AC3E}">
        <p14:creationId xmlns:p14="http://schemas.microsoft.com/office/powerpoint/2010/main" val="321961881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ppt_x"/>
                                          </p:val>
                                        </p:tav>
                                        <p:tav tm="100000">
                                          <p:val>
                                            <p:strVal val="#ppt_x"/>
                                          </p:val>
                                        </p:tav>
                                      </p:tavLst>
                                    </p:anim>
                                    <p:anim calcmode="lin" valueType="num">
                                      <p:cBhvr additive="base">
                                        <p:cTn id="11"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45FA5DD-8791-493D-94D4-F43BA0A7190D}"/>
              </a:ext>
            </a:extLst>
          </p:cNvPr>
          <p:cNvSpPr txBox="1"/>
          <p:nvPr/>
        </p:nvSpPr>
        <p:spPr>
          <a:xfrm>
            <a:off x="478819" y="1908391"/>
            <a:ext cx="6306991"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创建实例</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就行在顺序图中一样，消息也可以用来在通信图中创建对象实例。对象使用“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new</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”构造类型，消息使用“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create</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”构造类型。</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A6503B82-52AF-4C82-99EE-DDCDB3998A58}"/>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a:extLst>
              <a:ext uri="{FF2B5EF4-FFF2-40B4-BE49-F238E27FC236}">
                <a16:creationId xmlns:a16="http://schemas.microsoft.com/office/drawing/2014/main" id="{00E6E4DE-FCA8-468A-9409-62C8275181EC}"/>
              </a:ext>
            </a:extLst>
          </p:cNvPr>
          <p:cNvPicPr>
            <a:picLocks noChangeAspect="1"/>
          </p:cNvPicPr>
          <p:nvPr/>
        </p:nvPicPr>
        <p:blipFill>
          <a:blip r:embed="rId4"/>
          <a:stretch>
            <a:fillRect/>
          </a:stretch>
        </p:blipFill>
        <p:spPr>
          <a:xfrm>
            <a:off x="7231229" y="2116245"/>
            <a:ext cx="3857625" cy="1104900"/>
          </a:xfrm>
          <a:prstGeom prst="rect">
            <a:avLst/>
          </a:prstGeom>
        </p:spPr>
      </p:pic>
      <p:sp>
        <p:nvSpPr>
          <p:cNvPr id="11"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61B3511-8B12-43F6-BCFA-58B3ED01865F}"/>
              </a:ext>
            </a:extLst>
          </p:cNvPr>
          <p:cNvSpPr txBox="1"/>
          <p:nvPr/>
        </p:nvSpPr>
        <p:spPr>
          <a:xfrm>
            <a:off x="478818" y="4234411"/>
            <a:ext cx="63069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发送给多个对象的消息</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一个对象可能会向同一个类的多个对象同时发送一个消息。</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6" name="图片 5">
            <a:extLst>
              <a:ext uri="{FF2B5EF4-FFF2-40B4-BE49-F238E27FC236}">
                <a16:creationId xmlns:a16="http://schemas.microsoft.com/office/drawing/2014/main" id="{828BED58-DFF7-4934-876C-7C41AC661936}"/>
              </a:ext>
            </a:extLst>
          </p:cNvPr>
          <p:cNvPicPr>
            <a:picLocks noChangeAspect="1"/>
          </p:cNvPicPr>
          <p:nvPr/>
        </p:nvPicPr>
        <p:blipFill>
          <a:blip r:embed="rId5"/>
          <a:stretch>
            <a:fillRect/>
          </a:stretch>
        </p:blipFill>
        <p:spPr>
          <a:xfrm>
            <a:off x="7231229" y="4348818"/>
            <a:ext cx="3790950" cy="981075"/>
          </a:xfrm>
          <a:prstGeom prst="rect">
            <a:avLst/>
          </a:prstGeom>
        </p:spPr>
      </p:pic>
    </p:spTree>
    <p:extLst>
      <p:ext uri="{BB962C8B-B14F-4D97-AF65-F5344CB8AC3E}">
        <p14:creationId xmlns:p14="http://schemas.microsoft.com/office/powerpoint/2010/main" val="40159393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ppt_x"/>
                                          </p:val>
                                        </p:tav>
                                        <p:tav tm="100000">
                                          <p:val>
                                            <p:strVal val="#ppt_x"/>
                                          </p:val>
                                        </p:tav>
                                      </p:tavLst>
                                    </p:anim>
                                    <p:anim calcmode="lin" valueType="num">
                                      <p:cBhvr additive="base">
                                        <p:cTn id="11" dur="750" fill="hold"/>
                                        <p:tgtEl>
                                          <p:spTgt spid="8"/>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45FA5DD-8791-493D-94D4-F43BA0A7190D}"/>
              </a:ext>
            </a:extLst>
          </p:cNvPr>
          <p:cNvSpPr txBox="1"/>
          <p:nvPr/>
        </p:nvSpPr>
        <p:spPr>
          <a:xfrm>
            <a:off x="1008209" y="2277723"/>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5.</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返回结果</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消息可能是要求某个对象进行计算并返回结果的值 。</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A6503B82-52AF-4C82-99EE-DDCDB3998A58}"/>
              </a:ext>
            </a:extLst>
          </p:cNvPr>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a:extLst>
              <a:ext uri="{FF2B5EF4-FFF2-40B4-BE49-F238E27FC236}">
                <a16:creationId xmlns:a16="http://schemas.microsoft.com/office/drawing/2014/main" id="{AFF09AB7-062B-4DEB-8A1A-71F1C915BB53}"/>
              </a:ext>
            </a:extLst>
          </p:cNvPr>
          <p:cNvPicPr>
            <a:picLocks noChangeAspect="1"/>
          </p:cNvPicPr>
          <p:nvPr/>
        </p:nvPicPr>
        <p:blipFill>
          <a:blip r:embed="rId4"/>
          <a:stretch>
            <a:fillRect/>
          </a:stretch>
        </p:blipFill>
        <p:spPr>
          <a:xfrm>
            <a:off x="6777539" y="1791393"/>
            <a:ext cx="4829175" cy="2038350"/>
          </a:xfrm>
          <a:prstGeom prst="rect">
            <a:avLst/>
          </a:prstGeom>
        </p:spPr>
      </p:pic>
      <p:sp>
        <p:nvSpPr>
          <p:cNvPr id="11"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2010DFC3-CFAD-4DF7-A76C-09ED1ED674CD}"/>
              </a:ext>
            </a:extLst>
          </p:cNvPr>
          <p:cNvSpPr txBox="1"/>
          <p:nvPr/>
        </p:nvSpPr>
        <p:spPr>
          <a:xfrm>
            <a:off x="1008208" y="4323091"/>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6.</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构造型</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构造型可以在现有的</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UML</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元素的基础上创建新的元素。</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6" name="图片 5">
            <a:extLst>
              <a:ext uri="{FF2B5EF4-FFF2-40B4-BE49-F238E27FC236}">
                <a16:creationId xmlns:a16="http://schemas.microsoft.com/office/drawing/2014/main" id="{54C7601E-8872-44A3-B79E-A4B5FA5635F9}"/>
              </a:ext>
            </a:extLst>
          </p:cNvPr>
          <p:cNvPicPr>
            <a:picLocks noChangeAspect="1"/>
          </p:cNvPicPr>
          <p:nvPr/>
        </p:nvPicPr>
        <p:blipFill>
          <a:blip r:embed="rId5"/>
          <a:stretch>
            <a:fillRect/>
          </a:stretch>
        </p:blipFill>
        <p:spPr>
          <a:xfrm>
            <a:off x="6912893" y="4508583"/>
            <a:ext cx="1895475" cy="1209675"/>
          </a:xfrm>
          <a:prstGeom prst="rect">
            <a:avLst/>
          </a:prstGeom>
        </p:spPr>
      </p:pic>
    </p:spTree>
    <p:extLst>
      <p:ext uri="{BB962C8B-B14F-4D97-AF65-F5344CB8AC3E}">
        <p14:creationId xmlns:p14="http://schemas.microsoft.com/office/powerpoint/2010/main" val="10952899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ppt_x"/>
                                          </p:val>
                                        </p:tav>
                                        <p:tav tm="100000">
                                          <p:val>
                                            <p:strVal val="#ppt_x"/>
                                          </p:val>
                                        </p:tav>
                                      </p:tavLst>
                                    </p:anim>
                                    <p:anim calcmode="lin" valueType="num">
                                      <p:cBhvr additive="base">
                                        <p:cTn id="11" dur="750" fill="hold"/>
                                        <p:tgtEl>
                                          <p:spTgt spid="8"/>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grpSp>
        <p:nvGrpSpPr>
          <p:cNvPr id="55" name="Group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012F6526-DE9C-47B4-9F03-F5B1142AABD7}"/>
              </a:ext>
            </a:extLst>
          </p:cNvPr>
          <p:cNvGrpSpPr/>
          <p:nvPr/>
        </p:nvGrpSpPr>
        <p:grpSpPr>
          <a:xfrm>
            <a:off x="4084681" y="2784796"/>
            <a:ext cx="3140581" cy="1288407"/>
            <a:chOff x="4201762" y="1323425"/>
            <a:chExt cx="3140581" cy="1288407"/>
          </a:xfrm>
        </p:grpSpPr>
        <p:sp>
          <p:nvSpPr>
            <p:cNvPr id="56" name="Rectangle: Rounded Corners 20">
              <a:extLst>
                <a:ext uri="{FF2B5EF4-FFF2-40B4-BE49-F238E27FC236}">
                  <a16:creationId xmlns:a16="http://schemas.microsoft.com/office/drawing/2014/main" id="{E04D0213-3076-42CE-B41A-6BD6326D3323}"/>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1" name="TextBox 18">
              <a:extLst>
                <a:ext uri="{FF2B5EF4-FFF2-40B4-BE49-F238E27FC236}">
                  <a16:creationId xmlns:a16="http://schemas.microsoft.com/office/drawing/2014/main" id="{E33F5709-2346-421E-996D-5BD689B33A75}"/>
                </a:ext>
              </a:extLst>
            </p:cNvPr>
            <p:cNvSpPr txBox="1"/>
            <p:nvPr/>
          </p:nvSpPr>
          <p:spPr>
            <a:xfrm>
              <a:off x="4473579" y="1489764"/>
              <a:ext cx="263981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2.</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确定参与交互过程的活动者与对象</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58" name="Group 40">
              <a:extLst>
                <a:ext uri="{FF2B5EF4-FFF2-40B4-BE49-F238E27FC236}">
                  <a16:creationId xmlns:a16="http://schemas.microsoft.com/office/drawing/2014/main" id="{CA32AB5E-B161-48D7-B601-99F1400A8D0D}"/>
                </a:ext>
              </a:extLst>
            </p:cNvPr>
            <p:cNvGrpSpPr/>
            <p:nvPr/>
          </p:nvGrpSpPr>
          <p:grpSpPr>
            <a:xfrm>
              <a:off x="5578277" y="2257871"/>
              <a:ext cx="353961" cy="353961"/>
              <a:chOff x="5578277" y="2257871"/>
              <a:chExt cx="353961" cy="353961"/>
            </a:xfrm>
          </p:grpSpPr>
          <p:sp>
            <p:nvSpPr>
              <p:cNvPr id="59" name="Rectangle: Rounded Corners 38">
                <a:extLst>
                  <a:ext uri="{FF2B5EF4-FFF2-40B4-BE49-F238E27FC236}">
                    <a16:creationId xmlns:a16="http://schemas.microsoft.com/office/drawing/2014/main" id="{41E0F8F5-2A37-42A2-B433-FA39AEBDD85D}"/>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0" name="Freeform 4549">
                <a:extLst>
                  <a:ext uri="{FF2B5EF4-FFF2-40B4-BE49-F238E27FC236}">
                    <a16:creationId xmlns:a16="http://schemas.microsoft.com/office/drawing/2014/main" id="{CFE08B21-A4D5-4212-9106-AEA3E94A4741}"/>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6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DA562665-4620-4D25-A319-CCB4BF6F282D}"/>
              </a:ext>
            </a:extLst>
          </p:cNvPr>
          <p:cNvGrpSpPr/>
          <p:nvPr/>
        </p:nvGrpSpPr>
        <p:grpSpPr>
          <a:xfrm>
            <a:off x="469611" y="2760581"/>
            <a:ext cx="3184314" cy="1358555"/>
            <a:chOff x="4139856" y="1164130"/>
            <a:chExt cx="3167784" cy="1447702"/>
          </a:xfrm>
        </p:grpSpPr>
        <p:sp>
          <p:nvSpPr>
            <p:cNvPr id="64" name="Rectangle: Rounded Corners 43">
              <a:extLst>
                <a:ext uri="{FF2B5EF4-FFF2-40B4-BE49-F238E27FC236}">
                  <a16:creationId xmlns:a16="http://schemas.microsoft.com/office/drawing/2014/main" id="{E812D44A-9BE3-4F1B-AA84-3C592629AE1A}"/>
                </a:ext>
              </a:extLst>
            </p:cNvPr>
            <p:cNvSpPr/>
            <p:nvPr/>
          </p:nvSpPr>
          <p:spPr>
            <a:xfrm>
              <a:off x="4139856" y="1164130"/>
              <a:ext cx="3167784" cy="1281322"/>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9" name="TextBox 48">
              <a:extLst>
                <a:ext uri="{FF2B5EF4-FFF2-40B4-BE49-F238E27FC236}">
                  <a16:creationId xmlns:a16="http://schemas.microsoft.com/office/drawing/2014/main" id="{44E21482-0972-4426-B9DF-5B2C49C160BB}"/>
                </a:ext>
              </a:extLst>
            </p:cNvPr>
            <p:cNvSpPr txBox="1"/>
            <p:nvPr/>
          </p:nvSpPr>
          <p:spPr>
            <a:xfrm>
              <a:off x="4453474" y="1318390"/>
              <a:ext cx="2637158" cy="3607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1.</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确定交互过程的上下文</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66" name="Group 45">
              <a:extLst>
                <a:ext uri="{FF2B5EF4-FFF2-40B4-BE49-F238E27FC236}">
                  <a16:creationId xmlns:a16="http://schemas.microsoft.com/office/drawing/2014/main" id="{130F4FBC-4DD0-43BD-878F-F8F053C777CB}"/>
                </a:ext>
              </a:extLst>
            </p:cNvPr>
            <p:cNvGrpSpPr/>
            <p:nvPr/>
          </p:nvGrpSpPr>
          <p:grpSpPr>
            <a:xfrm>
              <a:off x="5578277" y="2257871"/>
              <a:ext cx="353961" cy="353961"/>
              <a:chOff x="5578277" y="2257871"/>
              <a:chExt cx="353961" cy="353961"/>
            </a:xfrm>
          </p:grpSpPr>
          <p:sp>
            <p:nvSpPr>
              <p:cNvPr id="67" name="Rectangle: Rounded Corners 46">
                <a:extLst>
                  <a:ext uri="{FF2B5EF4-FFF2-40B4-BE49-F238E27FC236}">
                    <a16:creationId xmlns:a16="http://schemas.microsoft.com/office/drawing/2014/main" id="{F6D9A9D4-5D4A-4A50-9FE2-FBDF32445926}"/>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8" name="Freeform 4549">
                <a:extLst>
                  <a:ext uri="{FF2B5EF4-FFF2-40B4-BE49-F238E27FC236}">
                    <a16:creationId xmlns:a16="http://schemas.microsoft.com/office/drawing/2014/main" id="{01EE5FDF-6F43-41E8-95D7-212BD1361C12}"/>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71"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48A6602E-B051-49BB-84A5-3BAE9DDB512A}"/>
              </a:ext>
            </a:extLst>
          </p:cNvPr>
          <p:cNvGrpSpPr/>
          <p:nvPr/>
        </p:nvGrpSpPr>
        <p:grpSpPr>
          <a:xfrm>
            <a:off x="7855261" y="2784796"/>
            <a:ext cx="3140581" cy="1288407"/>
            <a:chOff x="4201762" y="1323425"/>
            <a:chExt cx="3140581" cy="1288407"/>
          </a:xfrm>
        </p:grpSpPr>
        <p:sp>
          <p:nvSpPr>
            <p:cNvPr id="72" name="Rectangle: Rounded Corners 61">
              <a:extLst>
                <a:ext uri="{FF2B5EF4-FFF2-40B4-BE49-F238E27FC236}">
                  <a16:creationId xmlns:a16="http://schemas.microsoft.com/office/drawing/2014/main" id="{CA407A40-2BC8-47A8-9ECC-C6C2B90B537C}"/>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81" name="TextBox 66">
              <a:extLst>
                <a:ext uri="{FF2B5EF4-FFF2-40B4-BE49-F238E27FC236}">
                  <a16:creationId xmlns:a16="http://schemas.microsoft.com/office/drawing/2014/main" id="{15D91D6D-E0D9-47F6-92B9-66898B3D8A2F}"/>
                </a:ext>
              </a:extLst>
            </p:cNvPr>
            <p:cNvSpPr txBox="1"/>
            <p:nvPr/>
          </p:nvSpPr>
          <p:spPr>
            <a:xfrm>
              <a:off x="4702530" y="1491032"/>
              <a:ext cx="213904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3.</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如果需要，为每个对象设置初始特性</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74" name="Group 63">
              <a:extLst>
                <a:ext uri="{FF2B5EF4-FFF2-40B4-BE49-F238E27FC236}">
                  <a16:creationId xmlns:a16="http://schemas.microsoft.com/office/drawing/2014/main" id="{CA7435CE-1516-4B5A-B136-091A7AE51B4C}"/>
                </a:ext>
              </a:extLst>
            </p:cNvPr>
            <p:cNvGrpSpPr/>
            <p:nvPr/>
          </p:nvGrpSpPr>
          <p:grpSpPr>
            <a:xfrm>
              <a:off x="5578277" y="2257871"/>
              <a:ext cx="353961" cy="353961"/>
              <a:chOff x="5578277" y="2257871"/>
              <a:chExt cx="353961" cy="353961"/>
            </a:xfrm>
          </p:grpSpPr>
          <p:sp>
            <p:nvSpPr>
              <p:cNvPr id="75" name="Rectangle: Rounded Corners 64">
                <a:extLst>
                  <a:ext uri="{FF2B5EF4-FFF2-40B4-BE49-F238E27FC236}">
                    <a16:creationId xmlns:a16="http://schemas.microsoft.com/office/drawing/2014/main" id="{CEED5794-5A3D-4B8B-B9CA-83F2BEC5248E}"/>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80" name="Freeform 4549">
                <a:extLst>
                  <a:ext uri="{FF2B5EF4-FFF2-40B4-BE49-F238E27FC236}">
                    <a16:creationId xmlns:a16="http://schemas.microsoft.com/office/drawing/2014/main" id="{79ADA500-79BD-4159-A716-0748CFF06BE5}"/>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83" name="Group 5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CAAEE9BD-DF42-4C1E-97E6-FA247EFC35F4}"/>
              </a:ext>
            </a:extLst>
          </p:cNvPr>
          <p:cNvGrpSpPr/>
          <p:nvPr/>
        </p:nvGrpSpPr>
        <p:grpSpPr>
          <a:xfrm>
            <a:off x="513344" y="4505091"/>
            <a:ext cx="3140581" cy="1288407"/>
            <a:chOff x="4201762" y="1323425"/>
            <a:chExt cx="3140581" cy="1288407"/>
          </a:xfrm>
        </p:grpSpPr>
        <p:sp>
          <p:nvSpPr>
            <p:cNvPr id="84" name="Rectangle: Rounded Corners 54">
              <a:extLst>
                <a:ext uri="{FF2B5EF4-FFF2-40B4-BE49-F238E27FC236}">
                  <a16:creationId xmlns:a16="http://schemas.microsoft.com/office/drawing/2014/main" id="{8788DE96-D735-4EA8-ABA8-46037CFD6C1A}"/>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89" name="TextBox 59">
              <a:extLst>
                <a:ext uri="{FF2B5EF4-FFF2-40B4-BE49-F238E27FC236}">
                  <a16:creationId xmlns:a16="http://schemas.microsoft.com/office/drawing/2014/main" id="{7B6CE8AD-853B-438F-BE3F-54DBCA6D4321}"/>
                </a:ext>
              </a:extLst>
            </p:cNvPr>
            <p:cNvSpPr txBox="1"/>
            <p:nvPr/>
          </p:nvSpPr>
          <p:spPr>
            <a:xfrm>
              <a:off x="4407079" y="1500942"/>
              <a:ext cx="28493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4.</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确定活动者、对象之间的链接。</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86" name="Group 56">
              <a:extLst>
                <a:ext uri="{FF2B5EF4-FFF2-40B4-BE49-F238E27FC236}">
                  <a16:creationId xmlns:a16="http://schemas.microsoft.com/office/drawing/2014/main" id="{BF3E7505-9B1F-49C1-BB7E-57BDFC04B87A}"/>
                </a:ext>
              </a:extLst>
            </p:cNvPr>
            <p:cNvGrpSpPr/>
            <p:nvPr/>
          </p:nvGrpSpPr>
          <p:grpSpPr>
            <a:xfrm>
              <a:off x="5578277" y="2257871"/>
              <a:ext cx="353961" cy="353961"/>
              <a:chOff x="5578277" y="2257871"/>
              <a:chExt cx="353961" cy="353961"/>
            </a:xfrm>
          </p:grpSpPr>
          <p:sp>
            <p:nvSpPr>
              <p:cNvPr id="87" name="Rectangle: Rounded Corners 57">
                <a:extLst>
                  <a:ext uri="{FF2B5EF4-FFF2-40B4-BE49-F238E27FC236}">
                    <a16:creationId xmlns:a16="http://schemas.microsoft.com/office/drawing/2014/main" id="{EB343863-D0AD-4B63-A589-356FEFB2D05F}"/>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88" name="Freeform 4549">
                <a:extLst>
                  <a:ext uri="{FF2B5EF4-FFF2-40B4-BE49-F238E27FC236}">
                    <a16:creationId xmlns:a16="http://schemas.microsoft.com/office/drawing/2014/main" id="{1636DB2E-C78C-4CE3-B32E-2666BB042049}"/>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91"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15B3E286-F547-49FA-945C-CE258568255A}"/>
              </a:ext>
            </a:extLst>
          </p:cNvPr>
          <p:cNvGrpSpPr/>
          <p:nvPr/>
        </p:nvGrpSpPr>
        <p:grpSpPr>
          <a:xfrm>
            <a:off x="7872057" y="4550151"/>
            <a:ext cx="3140581" cy="1288407"/>
            <a:chOff x="4201762" y="1323425"/>
            <a:chExt cx="3140581" cy="1288407"/>
          </a:xfrm>
        </p:grpSpPr>
        <p:sp>
          <p:nvSpPr>
            <p:cNvPr id="108" name="Rectangle: Rounded Corners 78">
              <a:extLst>
                <a:ext uri="{FF2B5EF4-FFF2-40B4-BE49-F238E27FC236}">
                  <a16:creationId xmlns:a16="http://schemas.microsoft.com/office/drawing/2014/main" id="{88288465-F54F-41A6-AB02-A7F2178D86E5}"/>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13" name="TextBox 83">
              <a:extLst>
                <a:ext uri="{FF2B5EF4-FFF2-40B4-BE49-F238E27FC236}">
                  <a16:creationId xmlns:a16="http://schemas.microsoft.com/office/drawing/2014/main" id="{9EC5085F-D782-47BA-AEC3-85EF351B0854}"/>
                </a:ext>
              </a:extLst>
            </p:cNvPr>
            <p:cNvSpPr txBox="1"/>
            <p:nvPr/>
          </p:nvSpPr>
          <p:spPr>
            <a:xfrm>
              <a:off x="4380370" y="1491032"/>
              <a:ext cx="28974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6.</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细化消息内容</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110" name="Group 80">
              <a:extLst>
                <a:ext uri="{FF2B5EF4-FFF2-40B4-BE49-F238E27FC236}">
                  <a16:creationId xmlns:a16="http://schemas.microsoft.com/office/drawing/2014/main" id="{B613F9EF-3F07-4091-BA46-FC7B00E376E5}"/>
                </a:ext>
              </a:extLst>
            </p:cNvPr>
            <p:cNvGrpSpPr/>
            <p:nvPr/>
          </p:nvGrpSpPr>
          <p:grpSpPr>
            <a:xfrm>
              <a:off x="5578277" y="2257871"/>
              <a:ext cx="353961" cy="353961"/>
              <a:chOff x="5578277" y="2257871"/>
              <a:chExt cx="353961" cy="353961"/>
            </a:xfrm>
          </p:grpSpPr>
          <p:sp>
            <p:nvSpPr>
              <p:cNvPr id="111" name="Rectangle: Rounded Corners 81">
                <a:extLst>
                  <a:ext uri="{FF2B5EF4-FFF2-40B4-BE49-F238E27FC236}">
                    <a16:creationId xmlns:a16="http://schemas.microsoft.com/office/drawing/2014/main" id="{CDCFB627-5D65-4498-80F6-AB7140DAE3E5}"/>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12" name="Freeform 4549">
                <a:extLst>
                  <a:ext uri="{FF2B5EF4-FFF2-40B4-BE49-F238E27FC236}">
                    <a16:creationId xmlns:a16="http://schemas.microsoft.com/office/drawing/2014/main" id="{7C3FDCEB-3810-428C-8751-54E59C9D27C2}"/>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grpSp>
        <p:nvGrpSpPr>
          <p:cNvPr id="115"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88FD0B00-BD2F-4216-9F11-3D5B0AD71268}"/>
              </a:ext>
            </a:extLst>
          </p:cNvPr>
          <p:cNvGrpSpPr/>
          <p:nvPr/>
        </p:nvGrpSpPr>
        <p:grpSpPr>
          <a:xfrm>
            <a:off x="4073746" y="4550151"/>
            <a:ext cx="3200204" cy="1288407"/>
            <a:chOff x="4142139" y="1323425"/>
            <a:chExt cx="3200204" cy="1288407"/>
          </a:xfrm>
        </p:grpSpPr>
        <p:sp>
          <p:nvSpPr>
            <p:cNvPr id="116" name="Rectangle: Rounded Corners 71">
              <a:extLst>
                <a:ext uri="{FF2B5EF4-FFF2-40B4-BE49-F238E27FC236}">
                  <a16:creationId xmlns:a16="http://schemas.microsoft.com/office/drawing/2014/main" id="{B732D693-7C62-4156-A5EE-92D723813E58}"/>
                </a:ext>
              </a:extLst>
            </p:cNvPr>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21" name="TextBox 76">
              <a:extLst>
                <a:ext uri="{FF2B5EF4-FFF2-40B4-BE49-F238E27FC236}">
                  <a16:creationId xmlns:a16="http://schemas.microsoft.com/office/drawing/2014/main" id="{B51CDC2E-54C9-4ED3-8AF4-0AC5663A8FCE}"/>
                </a:ext>
              </a:extLst>
            </p:cNvPr>
            <p:cNvSpPr txBox="1"/>
            <p:nvPr/>
          </p:nvSpPr>
          <p:spPr>
            <a:xfrm>
              <a:off x="4142139" y="1409305"/>
              <a:ext cx="320020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5.</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rPr>
                <a:t>从引发该交互过程的初始消息开始，将每个消息附到相应的链接上，可以用带小数点的编号来表达嵌套</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a:cs typeface="+mn-ea"/>
                <a:sym typeface="+mn-lt"/>
              </a:endParaRPr>
            </a:p>
          </p:txBody>
        </p:sp>
        <p:grpSp>
          <p:nvGrpSpPr>
            <p:cNvPr id="118" name="Group 73">
              <a:extLst>
                <a:ext uri="{FF2B5EF4-FFF2-40B4-BE49-F238E27FC236}">
                  <a16:creationId xmlns:a16="http://schemas.microsoft.com/office/drawing/2014/main" id="{71D818E0-ED4E-4124-881B-405F750BB549}"/>
                </a:ext>
              </a:extLst>
            </p:cNvPr>
            <p:cNvGrpSpPr/>
            <p:nvPr/>
          </p:nvGrpSpPr>
          <p:grpSpPr>
            <a:xfrm>
              <a:off x="5578277" y="2257871"/>
              <a:ext cx="353961" cy="353961"/>
              <a:chOff x="5578277" y="2257871"/>
              <a:chExt cx="353961" cy="353961"/>
            </a:xfrm>
          </p:grpSpPr>
          <p:sp>
            <p:nvSpPr>
              <p:cNvPr id="119" name="Rectangle: Rounded Corners 74">
                <a:extLst>
                  <a:ext uri="{FF2B5EF4-FFF2-40B4-BE49-F238E27FC236}">
                    <a16:creationId xmlns:a16="http://schemas.microsoft.com/office/drawing/2014/main" id="{C12BA690-F205-44EB-8346-E77441DD6CD5}"/>
                  </a:ext>
                </a:extLst>
              </p:cNvPr>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20" name="Freeform 4549">
                <a:extLst>
                  <a:ext uri="{FF2B5EF4-FFF2-40B4-BE49-F238E27FC236}">
                    <a16:creationId xmlns:a16="http://schemas.microsoft.com/office/drawing/2014/main" id="{8F4D230E-21B2-496A-9FAF-9FE029114089}"/>
                  </a:ext>
                </a:extLst>
              </p:cNvPr>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sp>
        <p:nvSpPr>
          <p:cNvPr id="12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D8A8F45E-5A44-4F07-9368-5F2A170C5250}"/>
              </a:ext>
            </a:extLst>
          </p:cNvPr>
          <p:cNvSpPr txBox="1"/>
          <p:nvPr/>
        </p:nvSpPr>
        <p:spPr>
          <a:xfrm>
            <a:off x="0" y="496669"/>
            <a:ext cx="71387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noProof="0"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5" name="文本框 14">
            <a:extLst>
              <a:ext uri="{FF2B5EF4-FFF2-40B4-BE49-F238E27FC236}">
                <a16:creationId xmlns:a16="http://schemas.microsoft.com/office/drawing/2014/main" id="{F9963994-C070-4F45-85CB-9A758A2D883A}"/>
              </a:ext>
            </a:extLst>
          </p:cNvPr>
          <p:cNvSpPr txBox="1"/>
          <p:nvPr/>
        </p:nvSpPr>
        <p:spPr>
          <a:xfrm>
            <a:off x="469611" y="1507799"/>
            <a:ext cx="56263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cs typeface="+mn-cs"/>
              </a:rPr>
              <a:t>使用通信图时可以遵循如下策略</a:t>
            </a:r>
          </a:p>
        </p:txBody>
      </p:sp>
    </p:spTree>
    <p:extLst>
      <p:ext uri="{BB962C8B-B14F-4D97-AF65-F5344CB8AC3E}">
        <p14:creationId xmlns:p14="http://schemas.microsoft.com/office/powerpoint/2010/main" val="3964320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750" fill="hold"/>
                                        <p:tgtEl>
                                          <p:spTgt spid="63"/>
                                        </p:tgtEl>
                                        <p:attrNameLst>
                                          <p:attrName>ppt_x</p:attrName>
                                        </p:attrNameLst>
                                      </p:cBhvr>
                                      <p:tavLst>
                                        <p:tav tm="0">
                                          <p:val>
                                            <p:strVal val="#ppt_x"/>
                                          </p:val>
                                        </p:tav>
                                        <p:tav tm="100000">
                                          <p:val>
                                            <p:strVal val="#ppt_x"/>
                                          </p:val>
                                        </p:tav>
                                      </p:tavLst>
                                    </p:anim>
                                    <p:anim calcmode="lin" valueType="num">
                                      <p:cBhvr additive="base">
                                        <p:cTn id="8" dur="75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750" fill="hold"/>
                                        <p:tgtEl>
                                          <p:spTgt spid="55"/>
                                        </p:tgtEl>
                                        <p:attrNameLst>
                                          <p:attrName>ppt_x</p:attrName>
                                        </p:attrNameLst>
                                      </p:cBhvr>
                                      <p:tavLst>
                                        <p:tav tm="0">
                                          <p:val>
                                            <p:strVal val="#ppt_x"/>
                                          </p:val>
                                        </p:tav>
                                        <p:tav tm="100000">
                                          <p:val>
                                            <p:strVal val="#ppt_x"/>
                                          </p:val>
                                        </p:tav>
                                      </p:tavLst>
                                    </p:anim>
                                    <p:anim calcmode="lin" valueType="num">
                                      <p:cBhvr additive="base">
                                        <p:cTn id="12" dur="75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25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750" fill="hold"/>
                                        <p:tgtEl>
                                          <p:spTgt spid="83"/>
                                        </p:tgtEl>
                                        <p:attrNameLst>
                                          <p:attrName>ppt_x</p:attrName>
                                        </p:attrNameLst>
                                      </p:cBhvr>
                                      <p:tavLst>
                                        <p:tav tm="0">
                                          <p:val>
                                            <p:strVal val="#ppt_x"/>
                                          </p:val>
                                        </p:tav>
                                        <p:tav tm="100000">
                                          <p:val>
                                            <p:strVal val="#ppt_x"/>
                                          </p:val>
                                        </p:tav>
                                      </p:tavLst>
                                    </p:anim>
                                    <p:anim calcmode="lin" valueType="num">
                                      <p:cBhvr additive="base">
                                        <p:cTn id="16" dur="75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750" fill="hold"/>
                                        <p:tgtEl>
                                          <p:spTgt spid="71"/>
                                        </p:tgtEl>
                                        <p:attrNameLst>
                                          <p:attrName>ppt_x</p:attrName>
                                        </p:attrNameLst>
                                      </p:cBhvr>
                                      <p:tavLst>
                                        <p:tav tm="0">
                                          <p:val>
                                            <p:strVal val="#ppt_x"/>
                                          </p:val>
                                        </p:tav>
                                        <p:tav tm="100000">
                                          <p:val>
                                            <p:strVal val="#ppt_x"/>
                                          </p:val>
                                        </p:tav>
                                      </p:tavLst>
                                    </p:anim>
                                    <p:anim calcmode="lin" valueType="num">
                                      <p:cBhvr additive="base">
                                        <p:cTn id="20" dur="750" fill="hold"/>
                                        <p:tgtEl>
                                          <p:spTgt spid="7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25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1000" fill="hold"/>
                                        <p:tgtEl>
                                          <p:spTgt spid="115"/>
                                        </p:tgtEl>
                                        <p:attrNameLst>
                                          <p:attrName>ppt_x</p:attrName>
                                        </p:attrNameLst>
                                      </p:cBhvr>
                                      <p:tavLst>
                                        <p:tav tm="0">
                                          <p:val>
                                            <p:strVal val="#ppt_x"/>
                                          </p:val>
                                        </p:tav>
                                        <p:tav tm="100000">
                                          <p:val>
                                            <p:strVal val="#ppt_x"/>
                                          </p:val>
                                        </p:tav>
                                      </p:tavLst>
                                    </p:anim>
                                    <p:anim calcmode="lin" valueType="num">
                                      <p:cBhvr additive="base">
                                        <p:cTn id="24" dur="10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25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000" fill="hold"/>
                                        <p:tgtEl>
                                          <p:spTgt spid="91"/>
                                        </p:tgtEl>
                                        <p:attrNameLst>
                                          <p:attrName>ppt_x</p:attrName>
                                        </p:attrNameLst>
                                      </p:cBhvr>
                                      <p:tavLst>
                                        <p:tav tm="0">
                                          <p:val>
                                            <p:strVal val="#ppt_x"/>
                                          </p:val>
                                        </p:tav>
                                        <p:tav tm="100000">
                                          <p:val>
                                            <p:strVal val="#ppt_x"/>
                                          </p:val>
                                        </p:tav>
                                      </p:tavLst>
                                    </p:anim>
                                    <p:anim calcmode="lin" valueType="num">
                                      <p:cBhvr additive="base">
                                        <p:cTn id="28" dur="1000" fill="hold"/>
                                        <p:tgtEl>
                                          <p:spTgt spid="91"/>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750" fill="hold"/>
                                        <p:tgtEl>
                                          <p:spTgt spid="123"/>
                                        </p:tgtEl>
                                        <p:attrNameLst>
                                          <p:attrName>ppt_x</p:attrName>
                                        </p:attrNameLst>
                                      </p:cBhvr>
                                      <p:tavLst>
                                        <p:tav tm="0">
                                          <p:val>
                                            <p:strVal val="#ppt_x"/>
                                          </p:val>
                                        </p:tav>
                                        <p:tav tm="100000">
                                          <p:val>
                                            <p:strVal val="#ppt_x"/>
                                          </p:val>
                                        </p:tav>
                                      </p:tavLst>
                                    </p:anim>
                                    <p:anim calcmode="lin" valueType="num">
                                      <p:cBhvr additive="base">
                                        <p:cTn id="32" dur="750" fill="hold"/>
                                        <p:tgtEl>
                                          <p:spTgt spid="1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6" name="Rectangle: Rounded Corners 2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2748117" y="4118987"/>
            <a:ext cx="8344425" cy="1498406"/>
          </a:xfrm>
          <a:prstGeom prst="roundRect">
            <a:avLst>
              <a:gd name="adj" fmla="val 50000"/>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29" name="TextBox 2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524250" y="1458595"/>
            <a:ext cx="6793230" cy="2306955"/>
          </a:xfrm>
          <a:prstGeom prst="rect">
            <a:avLst/>
          </a:prstGeom>
          <a:noFill/>
        </p:spPr>
        <p:txBody>
          <a:bodyPr wrap="square" rtlCol="0">
            <a:spAutoFit/>
          </a:bodyPr>
          <a:lstStyle/>
          <a:p>
            <a:pPr marL="0" marR="0" lvl="0" indent="5080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系统外部</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的一个</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人</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或者</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物</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，它以某种方式参与了系统的</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执行过程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。参与者表示人或事物在系统中所</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扮演的角色</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p>
          <a:p>
            <a:pPr marL="0" marR="0" lvl="0" indent="5080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参与者不是特指人，是指系统以外的，在</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使用系统</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或</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与系统交互</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中扮演的角色。因此参与者可以是人，也可以是事物，也可以是时间或其他系统等。</a:t>
            </a: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grpSp>
        <p:nvGrpSpPr>
          <p:cNvPr id="58" name="Group 5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511648" y="4329799"/>
            <a:ext cx="3933190" cy="1137920"/>
            <a:chOff x="5869402" y="4409320"/>
            <a:chExt cx="3933190" cy="1137920"/>
          </a:xfrm>
        </p:grpSpPr>
        <p:sp>
          <p:nvSpPr>
            <p:cNvPr id="56" name="TextBox 55"/>
            <p:cNvSpPr txBox="1"/>
            <p:nvPr/>
          </p:nvSpPr>
          <p:spPr>
            <a:xfrm>
              <a:off x="5869402" y="4409320"/>
              <a:ext cx="1857279"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参与者作用：</a:t>
              </a:r>
            </a:p>
          </p:txBody>
        </p:sp>
        <p:sp>
          <p:nvSpPr>
            <p:cNvPr id="57" name="TextBox 56"/>
            <p:cNvSpPr txBox="1"/>
            <p:nvPr/>
          </p:nvSpPr>
          <p:spPr>
            <a:xfrm>
              <a:off x="5869402" y="4902080"/>
              <a:ext cx="3933190" cy="6451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建立系统的外部用户模型</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对系统边界之外的对象进行描述</a:t>
              </a:r>
            </a:p>
          </p:txBody>
        </p:sp>
      </p:gr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3562" name="矩形 8"/>
          <p:cNvSpPr/>
          <p:nvPr/>
        </p:nvSpPr>
        <p:spPr>
          <a:xfrm>
            <a:off x="292100" y="5935663"/>
            <a:ext cx="11774488" cy="546735"/>
          </a:xfrm>
          <a:prstGeom prst="rect">
            <a:avLst/>
          </a:prstGeom>
          <a:noFill/>
          <a:ln w="9525">
            <a:noFill/>
          </a:ln>
        </p:spPr>
        <p:txBody>
          <a:bodyPr lIns="68570" tIns="34289" rIns="68570"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l" defTabSz="684530" rtl="0" eaLnBrk="0" fontAlgn="base" latinLnBrk="0" hangingPunct="0">
              <a:lnSpc>
                <a:spcPct val="13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参与者是用例图的一个重要组成部分，它代表参与系统交互的</a:t>
            </a:r>
            <a:r>
              <a:rPr kumimoji="0" lang="zh-CN" altLang="en-US" sz="24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用户</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4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设备</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或</a:t>
            </a:r>
            <a:r>
              <a:rPr kumimoji="0" lang="zh-CN" altLang="en-US" sz="24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另一个系统</a:t>
            </a:r>
          </a:p>
        </p:txBody>
      </p:sp>
      <p:pic>
        <p:nvPicPr>
          <p:cNvPr id="6" name="图片 5"/>
          <p:cNvPicPr>
            <a:picLocks noChangeAspect="1"/>
          </p:cNvPicPr>
          <p:nvPr/>
        </p:nvPicPr>
        <p:blipFill>
          <a:blip r:embed="rId5"/>
          <a:stretch>
            <a:fillRect/>
          </a:stretch>
        </p:blipFill>
        <p:spPr>
          <a:xfrm>
            <a:off x="10102215" y="3564890"/>
            <a:ext cx="1692910" cy="1929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0-#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75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750" fill="hold"/>
                                        <p:tgtEl>
                                          <p:spTgt spid="4"/>
                                        </p:tgtEl>
                                        <p:attrNameLst>
                                          <p:attrName>ppt_x</p:attrName>
                                        </p:attrNameLst>
                                      </p:cBhvr>
                                      <p:tavLst>
                                        <p:tav tm="0">
                                          <p:val>
                                            <p:strVal val="#ppt_x"/>
                                          </p:val>
                                        </p:tav>
                                        <p:tav tm="100000">
                                          <p:val>
                                            <p:strVal val="#ppt_x"/>
                                          </p:val>
                                        </p:tav>
                                      </p:tavLst>
                                    </p:anim>
                                    <p:anim calcmode="lin" valueType="num">
                                      <p:cBhvr additive="base">
                                        <p:cTn id="23"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29"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53000">
              <a:schemeClr val="accent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32"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49C76EB9-1CD9-44C8-A157-076768C8A3D7}"/>
              </a:ext>
            </a:extLst>
          </p:cNvPr>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96D6A946-3951-4787-B74F-84D6D574ABC9}"/>
              </a:ext>
            </a:extLst>
          </p:cNvPr>
          <p:cNvSpPr txBox="1"/>
          <p:nvPr/>
        </p:nvSpPr>
        <p:spPr>
          <a:xfrm>
            <a:off x="0" y="496669"/>
            <a:ext cx="56530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通信图的应用实例</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a:extLst>
              <a:ext uri="{FF2B5EF4-FFF2-40B4-BE49-F238E27FC236}">
                <a16:creationId xmlns:a16="http://schemas.microsoft.com/office/drawing/2014/main" id="{E15DBD02-4312-48BA-BCF7-34977964D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895" y="1699690"/>
            <a:ext cx="7642341" cy="4167623"/>
          </a:xfrm>
          <a:prstGeom prst="rect">
            <a:avLst/>
          </a:prstGeom>
        </p:spPr>
      </p:pic>
    </p:spTree>
    <p:extLst>
      <p:ext uri="{BB962C8B-B14F-4D97-AF65-F5344CB8AC3E}">
        <p14:creationId xmlns:p14="http://schemas.microsoft.com/office/powerpoint/2010/main" val="34891000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rPr>
                <a:t>Question4</a:t>
              </a:r>
              <a:endParaRPr kumimoji="0" lang="en-US"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4766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顺序图中消息有几种类型？都是哪些？</a:t>
            </a:r>
          </a:p>
        </p:txBody>
      </p:sp>
      <p:sp>
        <p:nvSpPr>
          <p:cNvPr id="4" name="文本框 3"/>
          <p:cNvSpPr txBox="1"/>
          <p:nvPr/>
        </p:nvSpPr>
        <p:spPr>
          <a:xfrm>
            <a:off x="4019623" y="3630049"/>
            <a:ext cx="7579061" cy="1377749"/>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种</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同步消息</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异步消息</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457200" algn="l" defTabSz="914400" rtl="0" eaLnBrk="1" fontAlgn="auto" latinLnBrk="0" hangingPunct="1">
              <a:lnSpc>
                <a:spcPct val="120000"/>
              </a:lnSpc>
              <a:spcBef>
                <a:spcPts val="0"/>
              </a:spcBef>
              <a:spcAft>
                <a:spcPts val="0"/>
              </a:spcAft>
              <a:buClrTx/>
              <a:buSzTx/>
              <a:buFontTx/>
              <a:buNone/>
              <a:tabLst/>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返回消息</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screen"/>
          <a:srcRect/>
          <a:stretch>
            <a:fillRect/>
          </a:stretch>
        </p:blipFill>
        <p:spPr>
          <a:xfrm>
            <a:off x="5368635" y="4054185"/>
            <a:ext cx="1454728" cy="1157378"/>
          </a:xfrm>
          <a:prstGeom prst="rect">
            <a:avLst/>
          </a:prstGeom>
        </p:spPr>
      </p:pic>
      <p:sp>
        <p:nvSpPr>
          <p:cNvPr id="2" name="文本框 1"/>
          <p:cNvSpPr txBox="1"/>
          <p:nvPr/>
        </p:nvSpPr>
        <p:spPr>
          <a:xfrm>
            <a:off x="4157006" y="1745861"/>
            <a:ext cx="3877985" cy="2400657"/>
          </a:xfrm>
          <a:prstGeom prst="rect">
            <a:avLst/>
          </a:prstGeom>
          <a:noFill/>
        </p:spPr>
        <p:txBody>
          <a:bodyPr wrap="none" rtlCol="0">
            <a:spAutoFit/>
          </a:bodyPr>
          <a:lstStyle/>
          <a:p>
            <a:pPr algn="ctr"/>
            <a:r>
              <a:rPr lang="en-US" altLang="zh-CN" sz="5400" dirty="0">
                <a:solidFill>
                  <a:schemeClr val="tx2">
                    <a:lumMod val="50000"/>
                  </a:schemeClr>
                </a:solidFill>
                <a:latin typeface="宋体" panose="02010600030101010101" pitchFamily="2" charset="-122"/>
                <a:ea typeface="宋体" panose="02010600030101010101" pitchFamily="2" charset="-122"/>
                <a:cs typeface="+mn-ea"/>
                <a:sym typeface="+mn-lt"/>
              </a:rPr>
              <a:t>Feature 06</a:t>
            </a:r>
          </a:p>
          <a:p>
            <a:pPr algn="ctr"/>
            <a:r>
              <a:rPr lang="zh-CN" altLang="en-US" sz="9600" dirty="0">
                <a:solidFill>
                  <a:schemeClr val="tx2">
                    <a:lumMod val="50000"/>
                  </a:schemeClr>
                </a:solidFill>
                <a:latin typeface="宋体" panose="02010600030101010101" pitchFamily="2" charset="-122"/>
                <a:ea typeface="宋体" panose="02010600030101010101" pitchFamily="2" charset="-122"/>
                <a:cs typeface="+mn-ea"/>
                <a:sym typeface="+mn-lt"/>
              </a:rPr>
              <a:t>部署图</a:t>
            </a:r>
          </a:p>
        </p:txBody>
      </p:sp>
    </p:spTree>
    <p:extLst>
      <p:ext uri="{BB962C8B-B14F-4D97-AF65-F5344CB8AC3E}">
        <p14:creationId xmlns:p14="http://schemas.microsoft.com/office/powerpoint/2010/main" val="33875648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838200"/>
            <a:ext cx="4004187" cy="777022"/>
            <a:chOff x="7005376" y="1184401"/>
            <a:chExt cx="4004187" cy="1578689"/>
          </a:xfrm>
        </p:grpSpPr>
        <p:sp>
          <p:nvSpPr>
            <p:cNvPr id="9" name="TextBox 8"/>
            <p:cNvSpPr txBox="1"/>
            <p:nvPr/>
          </p:nvSpPr>
          <p:spPr>
            <a:xfrm>
              <a:off x="7005376" y="1184401"/>
              <a:ext cx="4004187" cy="1446550"/>
            </a:xfrm>
            <a:prstGeom prst="rect">
              <a:avLst/>
            </a:prstGeom>
            <a:noFill/>
          </p:spPr>
          <p:txBody>
            <a:bodyPr wrap="square" rtlCol="0">
              <a:spAutoFit/>
            </a:bodyPr>
            <a:lstStyle/>
            <a:p>
              <a:r>
                <a:rPr lang="zh-CN" altLang="en-US" sz="3600" b="1" dirty="0">
                  <a:solidFill>
                    <a:schemeClr val="bg2">
                      <a:lumMod val="10000"/>
                    </a:schemeClr>
                  </a:solidFill>
                  <a:latin typeface="宋体" panose="02010600030101010101" pitchFamily="2" charset="-122"/>
                  <a:ea typeface="宋体" panose="02010600030101010101" pitchFamily="2" charset="-122"/>
                  <a:cs typeface="+mn-ea"/>
                  <a:sym typeface="+mn-lt"/>
                </a:rPr>
                <a:t>部署图</a:t>
              </a:r>
              <a:r>
                <a:rPr lang="en-US" sz="4400" b="1" dirty="0">
                  <a:solidFill>
                    <a:schemeClr val="bg1"/>
                  </a:solidFill>
                  <a:latin typeface="宋体" panose="02010600030101010101" pitchFamily="2" charset="-122"/>
                  <a:ea typeface="宋体" panose="02010600030101010101" pitchFamily="2" charset="-122"/>
                  <a:cs typeface="+mn-ea"/>
                  <a:sym typeface="+mn-lt"/>
                </a:rPr>
                <a:t>Food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1615222"/>
            <a:ext cx="4679400" cy="4475264"/>
          </a:xfrm>
          <a:prstGeom prst="rect">
            <a:avLst/>
          </a:prstGeom>
          <a:noFill/>
        </p:spPr>
        <p:txBody>
          <a:bodyPr wrap="square" rtlCol="0">
            <a:spAutoFit/>
          </a:bodyPr>
          <a:lstStyle/>
          <a:p>
            <a:pPr>
              <a:lnSpc>
                <a:spcPct val="120000"/>
              </a:lnSpc>
            </a:pPr>
            <a:r>
              <a:rPr lang="zh-CN" altLang="en-US" sz="1200" b="1" dirty="0">
                <a:solidFill>
                  <a:schemeClr val="bg1">
                    <a:lumMod val="65000"/>
                  </a:schemeClr>
                </a:solidFill>
                <a:latin typeface="宋体" panose="02010600030101010101" pitchFamily="2" charset="-122"/>
                <a:ea typeface="宋体" panose="02010600030101010101" pitchFamily="2" charset="-122"/>
                <a:cs typeface="+mn-ea"/>
                <a:sym typeface="+mn-lt"/>
              </a:rPr>
              <a:t>    </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部署图</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(Deployment Diagram)</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，也称为配置图、实施图，它和构件图一样，是面向对象系统的</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物理方面建模</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时使用的两种图之一。</a:t>
            </a:r>
          </a:p>
          <a:p>
            <a:pPr>
              <a:lnSpc>
                <a:spcPct val="120000"/>
              </a:lnSpc>
            </a:pP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    部署图可以显示计算结点的拓扑结构，通信路径，结点上运行的软件，软件包含的逻辑单元（对象、类等）。部署图通常用来帮助理解分布式系统，一个系统模型只有一个部署图。</a:t>
            </a:r>
          </a:p>
          <a:p>
            <a:pPr>
              <a:lnSpc>
                <a:spcPct val="120000"/>
              </a:lnSpc>
            </a:pP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    构成部署图的元素主要是</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结点</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Node</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组件</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Component</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）和</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关系</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Relationship</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pic>
        <p:nvPicPr>
          <p:cNvPr id="11" name="图片占位符 10"/>
          <p:cNvPicPr>
            <a:picLocks noGrp="1" noChangeAspect="1"/>
          </p:cNvPicPr>
          <p:nvPr>
            <p:ph type="pic" sz="quarter" idx="10"/>
          </p:nvPr>
        </p:nvPicPr>
        <p:blipFill>
          <a:blip r:embed="rId3" cstate="screen"/>
          <a:srcRect/>
          <a:stretch>
            <a:fillRect/>
          </a:stretch>
        </p:blipFill>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08905DC6-1F2E-493C-8439-948BA83CA43C}"/>
              </a:ext>
            </a:extLst>
          </p:cNvPr>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6.1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部署图概述</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a:extLst>
              <a:ext uri="{FF2B5EF4-FFF2-40B4-BE49-F238E27FC236}">
                <a16:creationId xmlns:a16="http://schemas.microsoft.com/office/drawing/2014/main" id="{9C2593CD-1E56-4A47-B70C-F14A692D9391}"/>
              </a:ext>
            </a:extLst>
          </p:cNvPr>
          <p:cNvSpPr txBox="1"/>
          <p:nvPr/>
        </p:nvSpPr>
        <p:spPr>
          <a:xfrm>
            <a:off x="1532252" y="1011325"/>
            <a:ext cx="5994145" cy="1889941"/>
          </a:xfrm>
          <a:prstGeom prst="rect">
            <a:avLst/>
          </a:prstGeom>
          <a:noFill/>
        </p:spPr>
        <p:txBody>
          <a:bodyPr wrap="square" rtlCol="0">
            <a:spAutoFit/>
          </a:bodyPr>
          <a:lstStyle/>
          <a:p>
            <a:pPr>
              <a:lnSpc>
                <a:spcPct val="120000"/>
              </a:lnSpc>
            </a:pPr>
            <a:r>
              <a:rPr lang="zh-CN" altLang="en-US" sz="1200" b="1" dirty="0">
                <a:solidFill>
                  <a:schemeClr val="bg1"/>
                </a:solidFill>
                <a:latin typeface="宋体" panose="02010600030101010101" pitchFamily="2" charset="-122"/>
                <a:ea typeface="宋体" panose="02010600030101010101" pitchFamily="2" charset="-122"/>
                <a:cs typeface="+mn-ea"/>
                <a:sym typeface="+mn-lt"/>
              </a:rPr>
              <a:t>    </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硬件设备</a:t>
            </a:r>
            <a:r>
              <a:rPr lang="zh-CN" altLang="en-US" sz="2000" b="1" dirty="0">
                <a:latin typeface="宋体" panose="02010600030101010101" pitchFamily="2" charset="-122"/>
                <a:ea typeface="宋体" panose="02010600030101010101" pitchFamily="2" charset="-122"/>
                <a:cs typeface="+mn-ea"/>
                <a:sym typeface="+mn-lt"/>
              </a:rPr>
              <a:t>或运行在硬件设备上的</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软件系统</a:t>
            </a:r>
            <a:r>
              <a:rPr lang="zh-CN" altLang="en-US" sz="2000" b="1" dirty="0">
                <a:latin typeface="宋体" panose="02010600030101010101" pitchFamily="2" charset="-122"/>
                <a:ea typeface="宋体" panose="02010600030101010101" pitchFamily="2" charset="-122"/>
                <a:cs typeface="+mn-ea"/>
                <a:sym typeface="+mn-lt"/>
              </a:rPr>
              <a:t>，如</a:t>
            </a:r>
            <a:r>
              <a:rPr lang="en-US" altLang="zh-CN" sz="2000" b="1" dirty="0">
                <a:latin typeface="宋体" panose="02010600030101010101" pitchFamily="2" charset="-122"/>
                <a:ea typeface="宋体" panose="02010600030101010101" pitchFamily="2" charset="-122"/>
                <a:cs typeface="+mn-ea"/>
                <a:sym typeface="+mn-lt"/>
              </a:rPr>
              <a:t>64</a:t>
            </a:r>
            <a:r>
              <a:rPr lang="zh-CN" altLang="en-US" sz="2000" b="1" dirty="0">
                <a:latin typeface="宋体" panose="02010600030101010101" pitchFamily="2" charset="-122"/>
                <a:ea typeface="宋体" panose="02010600030101010101" pitchFamily="2" charset="-122"/>
                <a:cs typeface="+mn-ea"/>
                <a:sym typeface="+mn-lt"/>
              </a:rPr>
              <a:t>主机、</a:t>
            </a:r>
            <a:r>
              <a:rPr lang="en-US" altLang="zh-CN" sz="2000" b="1" dirty="0">
                <a:latin typeface="宋体" panose="02010600030101010101" pitchFamily="2" charset="-122"/>
                <a:ea typeface="宋体" panose="02010600030101010101" pitchFamily="2" charset="-122"/>
                <a:cs typeface="+mn-ea"/>
                <a:sym typeface="+mn-lt"/>
              </a:rPr>
              <a:t>Windows server 2008</a:t>
            </a:r>
            <a:r>
              <a:rPr lang="zh-CN" altLang="en-US" sz="2000" b="1" dirty="0">
                <a:latin typeface="宋体" panose="02010600030101010101" pitchFamily="2" charset="-122"/>
                <a:ea typeface="宋体" panose="02010600030101010101" pitchFamily="2" charset="-122"/>
                <a:cs typeface="+mn-ea"/>
                <a:sym typeface="+mn-lt"/>
              </a:rPr>
              <a:t>操作系统、防火墙等。</a:t>
            </a:r>
          </a:p>
          <a:p>
            <a:pPr>
              <a:lnSpc>
                <a:spcPct val="120000"/>
              </a:lnSpc>
            </a:pPr>
            <a:r>
              <a:rPr lang="zh-CN" altLang="en-US" sz="2000" b="1" dirty="0">
                <a:latin typeface="宋体" panose="02010600030101010101" pitchFamily="2" charset="-122"/>
                <a:ea typeface="宋体" panose="02010600030101010101" pitchFamily="2" charset="-122"/>
                <a:cs typeface="+mn-ea"/>
                <a:sym typeface="+mn-lt"/>
              </a:rPr>
              <a:t>    结点一般至少拥有一些</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内存</a:t>
            </a:r>
            <a:r>
              <a:rPr lang="zh-CN" altLang="en-US" sz="2000" b="1" dirty="0">
                <a:latin typeface="宋体" panose="02010600030101010101" pitchFamily="2" charset="-122"/>
                <a:ea typeface="宋体" panose="02010600030101010101" pitchFamily="2" charset="-122"/>
                <a:cs typeface="+mn-ea"/>
                <a:sym typeface="+mn-lt"/>
              </a:rPr>
              <a:t>，而且通常具有</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处理能力</a:t>
            </a:r>
            <a:r>
              <a:rPr lang="zh-CN" altLang="en-US" sz="2000" b="1" dirty="0">
                <a:latin typeface="宋体" panose="02010600030101010101" pitchFamily="2" charset="-122"/>
                <a:ea typeface="宋体" panose="02010600030101010101" pitchFamily="2" charset="-122"/>
                <a:cs typeface="+mn-ea"/>
                <a:sym typeface="+mn-lt"/>
              </a:rPr>
              <a:t>，它一般用于对执行处理或计算的资源建模。</a:t>
            </a:r>
          </a:p>
          <a:p>
            <a:pPr>
              <a:lnSpc>
                <a:spcPct val="120000"/>
              </a:lnSpc>
            </a:pPr>
            <a:r>
              <a:rPr lang="zh-CN" altLang="en-US" sz="2000" b="1" dirty="0">
                <a:latin typeface="宋体" panose="02010600030101010101" pitchFamily="2" charset="-122"/>
                <a:ea typeface="宋体" panose="02010600030101010101" pitchFamily="2" charset="-122"/>
                <a:cs typeface="+mn-ea"/>
                <a:sym typeface="+mn-lt"/>
              </a:rPr>
              <a:t>    在</a:t>
            </a:r>
            <a:r>
              <a:rPr lang="en-US" altLang="zh-CN" sz="2000" b="1" dirty="0">
                <a:latin typeface="宋体" panose="02010600030101010101" pitchFamily="2" charset="-122"/>
                <a:ea typeface="宋体" panose="02010600030101010101" pitchFamily="2" charset="-122"/>
                <a:cs typeface="+mn-ea"/>
                <a:sym typeface="+mn-lt"/>
              </a:rPr>
              <a:t>UML</a:t>
            </a:r>
            <a:r>
              <a:rPr lang="zh-CN" altLang="en-US" sz="2000" b="1" dirty="0">
                <a:latin typeface="宋体" panose="02010600030101010101" pitchFamily="2" charset="-122"/>
                <a:ea typeface="宋体" panose="02010600030101010101" pitchFamily="2" charset="-122"/>
                <a:cs typeface="+mn-ea"/>
                <a:sym typeface="+mn-lt"/>
              </a:rPr>
              <a:t>中的表示：立方体</a:t>
            </a:r>
          </a:p>
        </p:txBody>
      </p:sp>
      <p:pic>
        <p:nvPicPr>
          <p:cNvPr id="9" name="图片 8">
            <a:extLst>
              <a:ext uri="{FF2B5EF4-FFF2-40B4-BE49-F238E27FC236}">
                <a16:creationId xmlns:a16="http://schemas.microsoft.com/office/drawing/2014/main" id="{9D35C6BB-1500-4850-A2C4-441AC66428AF}"/>
              </a:ext>
            </a:extLst>
          </p:cNvPr>
          <p:cNvPicPr>
            <a:picLocks noChangeAspect="1"/>
          </p:cNvPicPr>
          <p:nvPr/>
        </p:nvPicPr>
        <p:blipFill>
          <a:blip r:embed="rId4"/>
          <a:stretch>
            <a:fillRect/>
          </a:stretch>
        </p:blipFill>
        <p:spPr>
          <a:xfrm>
            <a:off x="1532252" y="2924291"/>
            <a:ext cx="1511300" cy="1092200"/>
          </a:xfrm>
          <a:prstGeom prst="rect">
            <a:avLst/>
          </a:prstGeom>
        </p:spPr>
      </p:pic>
      <p:sp>
        <p:nvSpPr>
          <p:cNvPr id="10" name="TextBox 29">
            <a:extLst>
              <a:ext uri="{FF2B5EF4-FFF2-40B4-BE49-F238E27FC236}">
                <a16:creationId xmlns:a16="http://schemas.microsoft.com/office/drawing/2014/main" id="{4D330999-BDD4-4924-A6E8-DB018E2BDBFC}"/>
              </a:ext>
            </a:extLst>
          </p:cNvPr>
          <p:cNvSpPr txBox="1"/>
          <p:nvPr/>
        </p:nvSpPr>
        <p:spPr>
          <a:xfrm>
            <a:off x="1532252" y="4039516"/>
            <a:ext cx="5994145" cy="2259273"/>
          </a:xfrm>
          <a:prstGeom prst="rect">
            <a:avLst/>
          </a:prstGeom>
          <a:noFill/>
        </p:spPr>
        <p:txBody>
          <a:bodyPr wrap="square" rtlCol="0">
            <a:spAutoFit/>
          </a:bodyPr>
          <a:lstStyle/>
          <a:p>
            <a:pPr>
              <a:lnSpc>
                <a:spcPct val="120000"/>
              </a:lnSpc>
            </a:pPr>
            <a:r>
              <a:rPr lang="zh-CN" altLang="en-US" sz="2000" b="1" dirty="0">
                <a:latin typeface="宋体" panose="02010600030101010101" pitchFamily="2" charset="-122"/>
                <a:ea typeface="宋体" panose="02010600030101010101" pitchFamily="2" charset="-122"/>
                <a:cs typeface="+mn-ea"/>
                <a:sym typeface="+mn-lt"/>
              </a:rPr>
              <a:t>在</a:t>
            </a:r>
            <a:r>
              <a:rPr lang="en-US" altLang="zh-CN" sz="2000" b="1" dirty="0">
                <a:latin typeface="宋体" panose="02010600030101010101" pitchFamily="2" charset="-122"/>
                <a:ea typeface="宋体" panose="02010600030101010101" pitchFamily="2" charset="-122"/>
                <a:cs typeface="+mn-ea"/>
                <a:sym typeface="+mn-lt"/>
              </a:rPr>
              <a:t>UML1.x</a:t>
            </a:r>
            <a:r>
              <a:rPr lang="zh-CN" altLang="en-US" sz="2000" b="1" dirty="0">
                <a:latin typeface="宋体" panose="02010600030101010101" pitchFamily="2" charset="-122"/>
                <a:ea typeface="宋体" panose="02010600030101010101" pitchFamily="2" charset="-122"/>
                <a:cs typeface="+mn-ea"/>
                <a:sym typeface="+mn-lt"/>
              </a:rPr>
              <a:t>中，结点被划分为</a:t>
            </a:r>
            <a:r>
              <a:rPr lang="zh-CN" altLang="en-US" sz="2000" b="1" dirty="0">
                <a:solidFill>
                  <a:schemeClr val="accent5">
                    <a:lumMod val="50000"/>
                  </a:schemeClr>
                </a:solidFill>
                <a:latin typeface="宋体" panose="02010600030101010101" pitchFamily="2" charset="-122"/>
                <a:ea typeface="宋体" panose="02010600030101010101" pitchFamily="2" charset="-122"/>
                <a:cs typeface="+mn-ea"/>
                <a:sym typeface="+mn-lt"/>
              </a:rPr>
              <a:t>两种类型</a:t>
            </a:r>
            <a:r>
              <a:rPr lang="zh-CN" altLang="en-US" sz="2000" b="1" dirty="0">
                <a:latin typeface="宋体" panose="02010600030101010101" pitchFamily="2" charset="-122"/>
                <a:ea typeface="宋体" panose="02010600030101010101" pitchFamily="2" charset="-122"/>
                <a:cs typeface="+mn-ea"/>
                <a:sym typeface="+mn-lt"/>
              </a:rPr>
              <a:t>：</a:t>
            </a:r>
          </a:p>
          <a:p>
            <a:pPr marL="171450" indent="-171450">
              <a:lnSpc>
                <a:spcPct val="120000"/>
              </a:lnSpc>
              <a:buFont typeface="Arial" panose="020B0604020202020204" pitchFamily="34" charset="0"/>
              <a:buChar cha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处理器</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Processor</a:t>
            </a:r>
            <a:r>
              <a:rPr lang="zh-CN" altLang="en-US" sz="2000" b="1" dirty="0">
                <a:latin typeface="宋体" panose="02010600030101010101" pitchFamily="2" charset="-122"/>
                <a:ea typeface="宋体" panose="02010600030101010101" pitchFamily="2" charset="-122"/>
                <a:cs typeface="+mn-ea"/>
                <a:sym typeface="+mn-lt"/>
              </a:rPr>
              <a:t>）能够执行软件组件、具有计算能力的结点；</a:t>
            </a:r>
          </a:p>
          <a:p>
            <a:pPr marL="171450" indent="-171450">
              <a:lnSpc>
                <a:spcPct val="120000"/>
              </a:lnSpc>
              <a:buFont typeface="Arial" panose="020B0604020202020204" pitchFamily="34" charset="0"/>
              <a:buChar cha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设备</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Device</a:t>
            </a:r>
            <a:r>
              <a:rPr lang="zh-CN" altLang="en-US" sz="2000" b="1" dirty="0">
                <a:latin typeface="宋体" panose="02010600030101010101" pitchFamily="2" charset="-122"/>
                <a:ea typeface="宋体" panose="02010600030101010101" pitchFamily="2" charset="-122"/>
                <a:cs typeface="+mn-ea"/>
                <a:sym typeface="+mn-lt"/>
              </a:rPr>
              <a:t>）不能执行软件组件的外围硬件，没有计算能力的结点，通常是通过其接口为外界提供某种服务，例如，打印机、扫描仪等。</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09544692-03F6-4A4E-AE5F-C9E1693DE0DB}"/>
              </a:ext>
            </a:extLst>
          </p:cNvPr>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结点</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7C5708F7-217C-4364-9455-491C0597599B}"/>
              </a:ext>
            </a:extLst>
          </p:cNvPr>
          <p:cNvSpPr/>
          <p:nvPr/>
        </p:nvSpPr>
        <p:spPr>
          <a:xfrm>
            <a:off x="200886" y="895796"/>
            <a:ext cx="11808233" cy="5962203"/>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B5C0D54-A44B-426C-BF5C-EE1BDB20C63A}"/>
              </a:ext>
            </a:extLst>
          </p:cNvPr>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结点</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9" name="TextBox 29">
            <a:extLst>
              <a:ext uri="{FF2B5EF4-FFF2-40B4-BE49-F238E27FC236}">
                <a16:creationId xmlns:a16="http://schemas.microsoft.com/office/drawing/2014/main" id="{F12D23C1-D1FA-4B93-B5A2-83D03CB8786B}"/>
              </a:ext>
            </a:extLst>
          </p:cNvPr>
          <p:cNvSpPr txBox="1"/>
          <p:nvPr/>
        </p:nvSpPr>
        <p:spPr>
          <a:xfrm>
            <a:off x="1520354" y="985300"/>
            <a:ext cx="5443313" cy="2997937"/>
          </a:xfrm>
          <a:prstGeom prst="rect">
            <a:avLst/>
          </a:prstGeom>
          <a:noFill/>
        </p:spPr>
        <p:txBody>
          <a:bodyPr wrap="square" rtlCol="0">
            <a:spAutoFit/>
          </a:bodyPr>
          <a:lstStyle/>
          <a:p>
            <a:pPr>
              <a:lnSpc>
                <a:spcPct val="120000"/>
              </a:lnSpc>
            </a:pPr>
            <a:r>
              <a:rPr lang="zh-CN" altLang="en-US" sz="2000" b="1" dirty="0">
                <a:solidFill>
                  <a:schemeClr val="bg1"/>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在</a:t>
            </a:r>
            <a:r>
              <a:rPr lang="en-US" altLang="zh-CN" sz="2000" b="1" dirty="0">
                <a:latin typeface="宋体" panose="02010600030101010101" pitchFamily="2" charset="-122"/>
                <a:ea typeface="宋体" panose="02010600030101010101" pitchFamily="2" charset="-122"/>
                <a:cs typeface="+mn-ea"/>
                <a:sym typeface="+mn-lt"/>
              </a:rPr>
              <a:t>UML2.0</a:t>
            </a:r>
            <a:r>
              <a:rPr lang="zh-CN" altLang="en-US" sz="2000" b="1" dirty="0">
                <a:latin typeface="宋体" panose="02010600030101010101" pitchFamily="2" charset="-122"/>
                <a:ea typeface="宋体" panose="02010600030101010101" pitchFamily="2" charset="-122"/>
                <a:cs typeface="+mn-ea"/>
                <a:sym typeface="+mn-lt"/>
              </a:rPr>
              <a:t>中，结点仍用立方体表示，并正式地把</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设备</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Device</a:t>
            </a:r>
            <a:r>
              <a:rPr lang="zh-CN" altLang="en-US" sz="2000" b="1" dirty="0">
                <a:latin typeface="宋体" panose="02010600030101010101" pitchFamily="2" charset="-122"/>
                <a:ea typeface="宋体" panose="02010600030101010101" pitchFamily="2" charset="-122"/>
                <a:cs typeface="+mn-ea"/>
                <a:sym typeface="+mn-lt"/>
              </a:rPr>
              <a:t>）定义为</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可以执行工件</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Artifact</a:t>
            </a:r>
            <a:r>
              <a:rPr lang="zh-CN" altLang="en-US" sz="2000" b="1" dirty="0">
                <a:latin typeface="宋体" panose="02010600030101010101" pitchFamily="2" charset="-122"/>
                <a:ea typeface="宋体" panose="02010600030101010101" pitchFamily="2" charset="-122"/>
                <a:cs typeface="+mn-ea"/>
                <a:sym typeface="+mn-lt"/>
              </a:rPr>
              <a:t>）的结点。</a:t>
            </a:r>
            <a:endParaRPr lang="en-US" altLang="zh-CN" sz="2000" b="1" dirty="0">
              <a:latin typeface="宋体" panose="02010600030101010101" pitchFamily="2" charset="-122"/>
              <a:ea typeface="宋体" panose="02010600030101010101" pitchFamily="2" charset="-122"/>
              <a:cs typeface="+mn-ea"/>
              <a:sym typeface="+mn-lt"/>
            </a:endParaRPr>
          </a:p>
          <a:p>
            <a:pPr marL="342900" indent="-342900">
              <a:lnSpc>
                <a:spcPct val="120000"/>
              </a:lnSpc>
              <a:buFont typeface="Arial" panose="020B0604020202020204" pitchFamily="34" charset="0"/>
              <a:buChar cha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工件</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Artifact</a:t>
            </a:r>
            <a:r>
              <a:rPr lang="zh-CN" altLang="en-US" sz="2000" b="1" dirty="0">
                <a:latin typeface="宋体" panose="02010600030101010101" pitchFamily="2" charset="-122"/>
                <a:ea typeface="宋体" panose="02010600030101010101" pitchFamily="2" charset="-122"/>
                <a:cs typeface="+mn-ea"/>
                <a:sym typeface="+mn-lt"/>
              </a:rPr>
              <a:t>）：也叫组件，是</a:t>
            </a:r>
            <a:r>
              <a:rPr lang="en-US" altLang="zh-CN" sz="2000" b="1" dirty="0">
                <a:latin typeface="宋体" panose="02010600030101010101" pitchFamily="2" charset="-122"/>
                <a:ea typeface="宋体" panose="02010600030101010101" pitchFamily="2" charset="-122"/>
                <a:cs typeface="+mn-ea"/>
                <a:sym typeface="+mn-lt"/>
              </a:rPr>
              <a:t>UML</a:t>
            </a:r>
            <a:r>
              <a:rPr lang="zh-CN" altLang="en-US" sz="2000" b="1" dirty="0">
                <a:latin typeface="宋体" panose="02010600030101010101" pitchFamily="2" charset="-122"/>
                <a:ea typeface="宋体" panose="02010600030101010101" pitchFamily="2" charset="-122"/>
                <a:cs typeface="+mn-ea"/>
                <a:sym typeface="+mn-lt"/>
              </a:rPr>
              <a:t>部署图中的物件时软件开发过程中的产物，包括过程模型（如：用例模型，设计模型等），需求文档，源文件，执行文件，设计文档，测试报告，用户手册等。</a:t>
            </a:r>
          </a:p>
        </p:txBody>
      </p:sp>
      <p:pic>
        <p:nvPicPr>
          <p:cNvPr id="10" name="图片 9">
            <a:extLst>
              <a:ext uri="{FF2B5EF4-FFF2-40B4-BE49-F238E27FC236}">
                <a16:creationId xmlns:a16="http://schemas.microsoft.com/office/drawing/2014/main" id="{27585D27-CA5B-4093-A597-23A9049F05B6}"/>
              </a:ext>
            </a:extLst>
          </p:cNvPr>
          <p:cNvPicPr>
            <a:picLocks noChangeAspect="1"/>
          </p:cNvPicPr>
          <p:nvPr/>
        </p:nvPicPr>
        <p:blipFill>
          <a:blip r:embed="rId4"/>
          <a:stretch>
            <a:fillRect/>
          </a:stretch>
        </p:blipFill>
        <p:spPr>
          <a:xfrm>
            <a:off x="285340" y="2484269"/>
            <a:ext cx="1549400" cy="635000"/>
          </a:xfrm>
          <a:prstGeom prst="rect">
            <a:avLst/>
          </a:prstGeom>
        </p:spPr>
      </p:pic>
      <p:pic>
        <p:nvPicPr>
          <p:cNvPr id="11" name="图片 10">
            <a:extLst>
              <a:ext uri="{FF2B5EF4-FFF2-40B4-BE49-F238E27FC236}">
                <a16:creationId xmlns:a16="http://schemas.microsoft.com/office/drawing/2014/main" id="{4A2A9F93-08EA-40C8-BBC7-94F83BFB624E}"/>
              </a:ext>
            </a:extLst>
          </p:cNvPr>
          <p:cNvPicPr>
            <a:picLocks noChangeAspect="1"/>
          </p:cNvPicPr>
          <p:nvPr/>
        </p:nvPicPr>
        <p:blipFill>
          <a:blip r:embed="rId5"/>
          <a:stretch>
            <a:fillRect/>
          </a:stretch>
        </p:blipFill>
        <p:spPr>
          <a:xfrm>
            <a:off x="7319855" y="186728"/>
            <a:ext cx="4320993" cy="3760864"/>
          </a:xfrm>
          <a:prstGeom prst="rect">
            <a:avLst/>
          </a:prstGeom>
        </p:spPr>
      </p:pic>
      <p:sp>
        <p:nvSpPr>
          <p:cNvPr id="12" name="TextBox 29">
            <a:extLst>
              <a:ext uri="{FF2B5EF4-FFF2-40B4-BE49-F238E27FC236}">
                <a16:creationId xmlns:a16="http://schemas.microsoft.com/office/drawing/2014/main" id="{F99DACCF-4232-46AD-AD6B-23DB777D659C}"/>
              </a:ext>
            </a:extLst>
          </p:cNvPr>
          <p:cNvSpPr txBox="1"/>
          <p:nvPr/>
        </p:nvSpPr>
        <p:spPr>
          <a:xfrm>
            <a:off x="4591454" y="3947592"/>
            <a:ext cx="7214453" cy="2259273"/>
          </a:xfrm>
          <a:prstGeom prst="rect">
            <a:avLst/>
          </a:prstGeom>
          <a:noFill/>
        </p:spPr>
        <p:txBody>
          <a:bodyPr wrap="square" rtlCol="0">
            <a:spAutoFit/>
          </a:bodyPr>
          <a:lstStyle/>
          <a:p>
            <a:pPr>
              <a:lnSpc>
                <a:spcPct val="120000"/>
              </a:lnSpc>
            </a:pPr>
            <a:r>
              <a:rPr lang="en-US" altLang="zh-CN" sz="2000" b="1" dirty="0">
                <a:latin typeface="宋体" panose="02010600030101010101" pitchFamily="2" charset="-122"/>
                <a:ea typeface="宋体" panose="02010600030101010101" pitchFamily="2" charset="-122"/>
                <a:cs typeface="+mn-ea"/>
                <a:sym typeface="+mn-lt"/>
              </a:rPr>
              <a:t>UML2.0</a:t>
            </a:r>
            <a:r>
              <a:rPr lang="zh-CN" altLang="en-US" sz="2000" b="1" dirty="0">
                <a:latin typeface="宋体" panose="02010600030101010101" pitchFamily="2" charset="-122"/>
                <a:ea typeface="宋体" panose="02010600030101010101" pitchFamily="2" charset="-122"/>
                <a:cs typeface="+mn-ea"/>
                <a:sym typeface="+mn-lt"/>
              </a:rPr>
              <a:t>对工件的强调带来了一系列和工件相关的概念，如部署说明。</a:t>
            </a:r>
          </a:p>
          <a:p>
            <a:pPr>
              <a:lnSpc>
                <a:spcPct val="120000"/>
              </a:lnSpc>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部署说明</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Deployment Specification</a:t>
            </a:r>
            <a:r>
              <a:rPr lang="zh-CN" altLang="en-US" sz="2000" b="1" dirty="0">
                <a:latin typeface="宋体" panose="02010600030101010101" pitchFamily="2" charset="-122"/>
                <a:ea typeface="宋体" panose="02010600030101010101" pitchFamily="2" charset="-122"/>
                <a:cs typeface="+mn-ea"/>
                <a:sym typeface="+mn-lt"/>
              </a:rPr>
              <a:t>）：一个组件为另一个组件</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提供参数</a:t>
            </a:r>
            <a:r>
              <a:rPr lang="zh-CN" altLang="en-US" sz="2000" b="1" dirty="0">
                <a:latin typeface="宋体" panose="02010600030101010101" pitchFamily="2" charset="-122"/>
                <a:ea typeface="宋体" panose="02010600030101010101" pitchFamily="2" charset="-122"/>
                <a:cs typeface="+mn-ea"/>
                <a:sym typeface="+mn-lt"/>
              </a:rPr>
              <a:t>。</a:t>
            </a:r>
          </a:p>
          <a:p>
            <a:pPr>
              <a:lnSpc>
                <a:spcPct val="120000"/>
              </a:lnSpc>
            </a:pPr>
            <a:r>
              <a:rPr lang="zh-CN" altLang="en-US" sz="2000" b="1" dirty="0">
                <a:latin typeface="宋体" panose="02010600030101010101" pitchFamily="2" charset="-122"/>
                <a:ea typeface="宋体" panose="02010600030101010101" pitchFamily="2" charset="-122"/>
                <a:cs typeface="+mn-ea"/>
                <a:sym typeface="+mn-lt"/>
              </a:rPr>
              <a:t>例子：一些调制解调器的连接过程中的初始化命令就是部署说明，它是一个字符串，用来设定调制解调器的某个属性的值。</a:t>
            </a:r>
          </a:p>
        </p:txBody>
      </p:sp>
      <p:pic>
        <p:nvPicPr>
          <p:cNvPr id="13" name="图片 12">
            <a:extLst>
              <a:ext uri="{FF2B5EF4-FFF2-40B4-BE49-F238E27FC236}">
                <a16:creationId xmlns:a16="http://schemas.microsoft.com/office/drawing/2014/main" id="{4C63DA68-3E37-4434-A8F3-727FAEC23669}"/>
              </a:ext>
            </a:extLst>
          </p:cNvPr>
          <p:cNvPicPr>
            <a:picLocks noChangeAspect="1"/>
          </p:cNvPicPr>
          <p:nvPr/>
        </p:nvPicPr>
        <p:blipFill>
          <a:blip r:embed="rId6"/>
          <a:stretch>
            <a:fillRect/>
          </a:stretch>
        </p:blipFill>
        <p:spPr>
          <a:xfrm>
            <a:off x="1321010" y="5057351"/>
            <a:ext cx="2921000" cy="635000"/>
          </a:xfrm>
          <a:prstGeom prst="rect">
            <a:avLst/>
          </a:prstGeom>
        </p:spPr>
      </p:pic>
      <p:sp>
        <p:nvSpPr>
          <p:cNvPr id="14" name="TextBox 29">
            <a:extLst>
              <a:ext uri="{FF2B5EF4-FFF2-40B4-BE49-F238E27FC236}">
                <a16:creationId xmlns:a16="http://schemas.microsoft.com/office/drawing/2014/main" id="{A1436E3A-65DF-47FC-A1A4-81C6846B81D1}"/>
              </a:ext>
            </a:extLst>
          </p:cNvPr>
          <p:cNvSpPr txBox="1"/>
          <p:nvPr/>
        </p:nvSpPr>
        <p:spPr>
          <a:xfrm>
            <a:off x="1321010" y="5750128"/>
            <a:ext cx="2921000" cy="348557"/>
          </a:xfrm>
          <a:prstGeom prst="rect">
            <a:avLst/>
          </a:prstGeom>
          <a:noFill/>
        </p:spPr>
        <p:txBody>
          <a:bodyPr wrap="square" rtlCol="0">
            <a:spAutoFit/>
          </a:bodyPr>
          <a:lstStyle/>
          <a:p>
            <a:pPr>
              <a:lnSpc>
                <a:spcPct val="120000"/>
              </a:lnSpc>
            </a:pPr>
            <a:r>
              <a:rPr lang="zh-CN" altLang="en-US" sz="1600" b="1" dirty="0">
                <a:solidFill>
                  <a:schemeClr val="accent6">
                    <a:lumMod val="50000"/>
                  </a:schemeClr>
                </a:solidFill>
                <a:latin typeface="宋体" panose="02010600030101010101" pitchFamily="2" charset="-122"/>
                <a:ea typeface="宋体" panose="02010600030101010101" pitchFamily="2" charset="-122"/>
                <a:cs typeface="+mn-ea"/>
                <a:sym typeface="+mn-lt"/>
              </a:rPr>
              <a:t>例：调制解调器中的部署说明</a:t>
            </a:r>
          </a:p>
        </p:txBody>
      </p:sp>
      <p:sp>
        <p:nvSpPr>
          <p:cNvPr id="15" name="TextBox 29">
            <a:extLst>
              <a:ext uri="{FF2B5EF4-FFF2-40B4-BE49-F238E27FC236}">
                <a16:creationId xmlns:a16="http://schemas.microsoft.com/office/drawing/2014/main" id="{F3716209-A092-4069-8C18-EF70EB9463BE}"/>
              </a:ext>
            </a:extLst>
          </p:cNvPr>
          <p:cNvSpPr txBox="1"/>
          <p:nvPr/>
        </p:nvSpPr>
        <p:spPr>
          <a:xfrm>
            <a:off x="447973" y="3119269"/>
            <a:ext cx="1218492" cy="348557"/>
          </a:xfrm>
          <a:prstGeom prst="rect">
            <a:avLst/>
          </a:prstGeom>
          <a:noFill/>
        </p:spPr>
        <p:txBody>
          <a:bodyPr wrap="square" rtlCol="0">
            <a:spAutoFit/>
          </a:bodyPr>
          <a:lstStyle/>
          <a:p>
            <a:pPr>
              <a:lnSpc>
                <a:spcPct val="120000"/>
              </a:lnSpc>
            </a:pPr>
            <a:r>
              <a:rPr lang="zh-CN" altLang="en-US" sz="1600" b="1" dirty="0">
                <a:solidFill>
                  <a:schemeClr val="accent6">
                    <a:lumMod val="50000"/>
                  </a:schemeClr>
                </a:solidFill>
                <a:latin typeface="宋体" panose="02010600030101010101" pitchFamily="2" charset="-122"/>
                <a:ea typeface="宋体" panose="02010600030101010101" pitchFamily="2" charset="-122"/>
                <a:cs typeface="+mn-ea"/>
                <a:sym typeface="+mn-lt"/>
              </a:rPr>
              <a:t>工件的表示</a:t>
            </a:r>
          </a:p>
        </p:txBody>
      </p:sp>
      <p:sp>
        <p:nvSpPr>
          <p:cNvPr id="2" name="文本框 1">
            <a:extLst>
              <a:ext uri="{FF2B5EF4-FFF2-40B4-BE49-F238E27FC236}">
                <a16:creationId xmlns:a16="http://schemas.microsoft.com/office/drawing/2014/main" id="{75060949-C858-4781-B8C5-EB316EC3CE15}"/>
              </a:ext>
            </a:extLst>
          </p:cNvPr>
          <p:cNvSpPr txBox="1"/>
          <p:nvPr/>
        </p:nvSpPr>
        <p:spPr>
          <a:xfrm>
            <a:off x="5454989" y="3507526"/>
            <a:ext cx="914400" cy="914400"/>
          </a:xfrm>
          <a:prstGeom prst="rect">
            <a:avLst/>
          </a:prstGeom>
          <a:no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4DE301BC-950B-4189-A7A7-CFE0DE98FA5C}"/>
              </a:ext>
            </a:extLst>
          </p:cNvPr>
          <p:cNvSpPr txBox="1"/>
          <p:nvPr/>
        </p:nvSpPr>
        <p:spPr>
          <a:xfrm>
            <a:off x="660364" y="6462265"/>
            <a:ext cx="11124602" cy="369332"/>
          </a:xfrm>
          <a:prstGeom prst="rect">
            <a:avLst/>
          </a:prstGeom>
          <a:noFill/>
        </p:spPr>
        <p:txBody>
          <a:bodyPr wrap="square" rtlCol="0">
            <a:spAutoFit/>
          </a:bodyPr>
          <a:lstStyle/>
          <a:p>
            <a:r>
              <a:rPr lang="en-US" altLang="zh-CN" dirty="0"/>
              <a:t>[2]https://www.sparxsystems.cn/resources/uml2_tutorial/uml2_deploymentdiagram.html  2022/3/26</a:t>
            </a:r>
          </a:p>
        </p:txBody>
      </p:sp>
    </p:spTree>
    <p:extLst>
      <p:ext uri="{BB962C8B-B14F-4D97-AF65-F5344CB8AC3E}">
        <p14:creationId xmlns:p14="http://schemas.microsoft.com/office/powerpoint/2010/main" val="76461447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B5C0D54-A44B-426C-BF5C-EE1BDB20C63A}"/>
              </a:ext>
            </a:extLst>
          </p:cNvPr>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6.3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组件</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382D7E3-90B5-4DEE-ABB9-6FE083BFB7F0}"/>
              </a:ext>
            </a:extLst>
          </p:cNvPr>
          <p:cNvSpPr txBox="1"/>
          <p:nvPr/>
        </p:nvSpPr>
        <p:spPr>
          <a:xfrm>
            <a:off x="1007605" y="1196273"/>
            <a:ext cx="6674993" cy="4539320"/>
          </a:xfrm>
          <a:prstGeom prst="rect">
            <a:avLst/>
          </a:prstGeom>
          <a:noFill/>
        </p:spPr>
        <p:txBody>
          <a:bodyPr wrap="square" rtlCol="0">
            <a:spAutoFit/>
          </a:bodyPr>
          <a:lstStyle/>
          <a:p>
            <a:pPr>
              <a:lnSpc>
                <a:spcPct val="120000"/>
              </a:lnSpc>
            </a:pPr>
            <a:r>
              <a:rPr lang="zh-CN" altLang="en-US" sz="2400" b="1" dirty="0">
                <a:solidFill>
                  <a:schemeClr val="accent5">
                    <a:lumMod val="50000"/>
                  </a:schemeClr>
                </a:solidFill>
                <a:latin typeface="宋体" panose="02010600030101010101" pitchFamily="2" charset="-122"/>
                <a:ea typeface="宋体" panose="02010600030101010101" pitchFamily="2" charset="-122"/>
                <a:cs typeface="+mn-ea"/>
                <a:sym typeface="+mn-lt"/>
              </a:rPr>
              <a:t>    组件</a:t>
            </a:r>
            <a:r>
              <a:rPr lang="zh-CN" altLang="en-US" sz="2400" b="1" dirty="0">
                <a:latin typeface="宋体" panose="02010600030101010101" pitchFamily="2" charset="-122"/>
                <a:ea typeface="宋体" panose="02010600030101010101" pitchFamily="2" charset="-122"/>
                <a:cs typeface="+mn-ea"/>
                <a:sym typeface="+mn-lt"/>
              </a:rPr>
              <a:t>是系统的模块化部分，承担</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具体功能单元</a:t>
            </a:r>
            <a:r>
              <a:rPr lang="zh-CN" altLang="en-US" sz="2400" b="1" dirty="0">
                <a:latin typeface="宋体" panose="02010600030101010101" pitchFamily="2" charset="-122"/>
                <a:ea typeface="宋体" panose="02010600030101010101" pitchFamily="2" charset="-122"/>
                <a:cs typeface="+mn-ea"/>
                <a:sym typeface="+mn-lt"/>
              </a:rPr>
              <a:t>的实际文件，一般为</a:t>
            </a:r>
            <a:r>
              <a:rPr lang="en-US" altLang="zh-CN" sz="2400" b="1" dirty="0">
                <a:latin typeface="宋体" panose="02010600030101010101" pitchFamily="2" charset="-122"/>
                <a:ea typeface="宋体" panose="02010600030101010101" pitchFamily="2" charset="-122"/>
                <a:cs typeface="+mn-ea"/>
                <a:sym typeface="+mn-lt"/>
              </a:rPr>
              <a:t>lib, jar, </a:t>
            </a:r>
            <a:r>
              <a:rPr lang="en-US" altLang="zh-CN" sz="2400" b="1" dirty="0" err="1">
                <a:latin typeface="宋体" panose="02010600030101010101" pitchFamily="2" charset="-122"/>
                <a:ea typeface="宋体" panose="02010600030101010101" pitchFamily="2" charset="-122"/>
                <a:cs typeface="+mn-ea"/>
                <a:sym typeface="+mn-lt"/>
              </a:rPr>
              <a:t>dll</a:t>
            </a:r>
            <a:r>
              <a:rPr lang="en-US" altLang="zh-CN" sz="2400" b="1" dirty="0">
                <a:latin typeface="宋体" panose="02010600030101010101" pitchFamily="2" charset="-122"/>
                <a:ea typeface="宋体" panose="02010600030101010101" pitchFamily="2" charset="-122"/>
                <a:cs typeface="+mn-ea"/>
                <a:sym typeface="+mn-lt"/>
              </a:rPr>
              <a:t>, exe</a:t>
            </a:r>
            <a:r>
              <a:rPr lang="zh-CN" altLang="en-US" sz="2400" b="1" dirty="0">
                <a:latin typeface="宋体" panose="02010600030101010101" pitchFamily="2" charset="-122"/>
                <a:ea typeface="宋体" panose="02010600030101010101" pitchFamily="2" charset="-122"/>
                <a:cs typeface="+mn-ea"/>
                <a:sym typeface="+mn-lt"/>
              </a:rPr>
              <a:t>等格式，遵循接口定义并提供具体的接口实现。</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zh-CN" altLang="en-US" sz="2400" b="1" dirty="0">
              <a:latin typeface="宋体" panose="02010600030101010101" pitchFamily="2" charset="-122"/>
              <a:ea typeface="宋体" panose="02010600030101010101" pitchFamily="2" charset="-122"/>
              <a:cs typeface="+mn-ea"/>
              <a:sym typeface="+mn-lt"/>
            </a:endParaRPr>
          </a:p>
          <a:p>
            <a:pPr marL="342900" indent="-342900">
              <a:lnSpc>
                <a:spcPct val="120000"/>
              </a:lnSpc>
              <a:buFont typeface="Wingdings" panose="05000000000000000000" pitchFamily="2" charset="2"/>
              <a:buChar char="Ø"/>
            </a:pPr>
            <a:r>
              <a:rPr lang="zh-CN" altLang="en-US" sz="2800" b="1" dirty="0">
                <a:solidFill>
                  <a:schemeClr val="accent5">
                    <a:lumMod val="75000"/>
                  </a:schemeClr>
                </a:solidFill>
                <a:latin typeface="宋体" panose="02010600030101010101" pitchFamily="2" charset="-122"/>
                <a:ea typeface="宋体" panose="02010600030101010101" pitchFamily="2" charset="-122"/>
                <a:cs typeface="+mn-ea"/>
                <a:sym typeface="+mn-lt"/>
              </a:rPr>
              <a:t>结点和组件的关系</a:t>
            </a:r>
            <a:r>
              <a:rPr lang="zh-CN" altLang="en-US" sz="2400" b="1" dirty="0">
                <a:latin typeface="宋体" panose="02010600030101010101" pitchFamily="2" charset="-122"/>
                <a:ea typeface="宋体" panose="02010600030101010101" pitchFamily="2" charset="-122"/>
                <a:cs typeface="+mn-ea"/>
                <a:sym typeface="+mn-lt"/>
              </a:rPr>
              <a:t>可以归纳为以下两点：</a:t>
            </a:r>
          </a:p>
          <a:p>
            <a:pPr marL="457200" indent="-457200">
              <a:lnSpc>
                <a:spcPct val="120000"/>
              </a:lnSpc>
              <a:buFont typeface="+mj-lt"/>
              <a:buAutoNum type="alphaLcParenR"/>
            </a:pPr>
            <a:r>
              <a:rPr lang="zh-CN" altLang="en-US" sz="2400" b="1" dirty="0">
                <a:latin typeface="宋体" panose="02010600030101010101" pitchFamily="2" charset="-122"/>
                <a:ea typeface="宋体" panose="02010600030101010101" pitchFamily="2" charset="-122"/>
                <a:cs typeface="+mn-ea"/>
                <a:sym typeface="+mn-lt"/>
              </a:rPr>
              <a:t>组件是参与</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系统执行</a:t>
            </a:r>
            <a:r>
              <a:rPr lang="zh-CN" altLang="en-US" sz="2400" b="1" dirty="0">
                <a:latin typeface="宋体" panose="02010600030101010101" pitchFamily="2" charset="-122"/>
                <a:ea typeface="宋体" panose="02010600030101010101" pitchFamily="2" charset="-122"/>
                <a:cs typeface="+mn-ea"/>
                <a:sym typeface="+mn-lt"/>
              </a:rPr>
              <a:t>的事物，而节点是</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执行组件</a:t>
            </a:r>
            <a:r>
              <a:rPr lang="zh-CN" altLang="en-US" sz="2400" b="1" dirty="0">
                <a:latin typeface="宋体" panose="02010600030101010101" pitchFamily="2" charset="-122"/>
                <a:ea typeface="宋体" panose="02010600030101010101" pitchFamily="2" charset="-122"/>
                <a:cs typeface="+mn-ea"/>
                <a:sym typeface="+mn-lt"/>
              </a:rPr>
              <a:t>的事物。如假设结点是一台服务器，则组件就是其上运行的软件。</a:t>
            </a:r>
          </a:p>
          <a:p>
            <a:pPr marL="457200" indent="-457200">
              <a:lnSpc>
                <a:spcPct val="120000"/>
              </a:lnSpc>
              <a:buFont typeface="+mj-lt"/>
              <a:buAutoNum type="alphaLcParenR"/>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组件</a:t>
            </a:r>
            <a:r>
              <a:rPr lang="zh-CN" altLang="en-US" sz="2400" b="1" dirty="0">
                <a:latin typeface="宋体" panose="02010600030101010101" pitchFamily="2" charset="-122"/>
                <a:ea typeface="宋体" panose="02010600030101010101" pitchFamily="2" charset="-122"/>
                <a:cs typeface="+mn-ea"/>
                <a:sym typeface="+mn-lt"/>
              </a:rPr>
              <a:t>表示逻辑元素的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物理模块</a:t>
            </a:r>
            <a:r>
              <a:rPr lang="zh-CN" altLang="en-US" sz="2400" b="1" dirty="0">
                <a:latin typeface="宋体" panose="02010600030101010101" pitchFamily="2" charset="-122"/>
                <a:ea typeface="宋体" panose="02010600030101010101" pitchFamily="2" charset="-122"/>
                <a:cs typeface="+mn-ea"/>
                <a:sym typeface="+mn-lt"/>
              </a:rPr>
              <a:t>，而</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节点</a:t>
            </a:r>
            <a:r>
              <a:rPr lang="zh-CN" altLang="en-US" sz="2400" b="1" dirty="0">
                <a:latin typeface="宋体" panose="02010600030101010101" pitchFamily="2" charset="-122"/>
                <a:ea typeface="宋体" panose="02010600030101010101" pitchFamily="2" charset="-122"/>
                <a:cs typeface="+mn-ea"/>
                <a:sym typeface="+mn-lt"/>
              </a:rPr>
              <a:t>表示组件的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物理部署</a:t>
            </a:r>
            <a:r>
              <a:rPr lang="zh-CN" altLang="en-US" sz="2400" b="1" dirty="0">
                <a:latin typeface="宋体" panose="02010600030101010101" pitchFamily="2" charset="-122"/>
                <a:ea typeface="宋体" panose="02010600030101010101" pitchFamily="2" charset="-122"/>
                <a:cs typeface="+mn-ea"/>
                <a:sym typeface="+mn-lt"/>
              </a:rPr>
              <a:t>。</a:t>
            </a:r>
          </a:p>
        </p:txBody>
      </p:sp>
      <p:pic>
        <p:nvPicPr>
          <p:cNvPr id="11" name="图片 10">
            <a:extLst>
              <a:ext uri="{FF2B5EF4-FFF2-40B4-BE49-F238E27FC236}">
                <a16:creationId xmlns:a16="http://schemas.microsoft.com/office/drawing/2014/main" id="{AD113CBD-A22C-4BF5-BC68-B8943C793015}"/>
              </a:ext>
            </a:extLst>
          </p:cNvPr>
          <p:cNvPicPr>
            <a:picLocks noChangeAspect="1"/>
          </p:cNvPicPr>
          <p:nvPr/>
        </p:nvPicPr>
        <p:blipFill>
          <a:blip r:embed="rId4"/>
          <a:stretch>
            <a:fillRect/>
          </a:stretch>
        </p:blipFill>
        <p:spPr>
          <a:xfrm>
            <a:off x="6938936" y="2154216"/>
            <a:ext cx="1028753" cy="806491"/>
          </a:xfrm>
          <a:prstGeom prst="rect">
            <a:avLst/>
          </a:prstGeom>
        </p:spPr>
      </p:pic>
    </p:spTree>
    <p:extLst>
      <p:ext uri="{BB962C8B-B14F-4D97-AF65-F5344CB8AC3E}">
        <p14:creationId xmlns:p14="http://schemas.microsoft.com/office/powerpoint/2010/main" val="32011851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2D988CC6-0FE9-4F19-860E-2BA3447205E5}"/>
              </a:ext>
            </a:extLst>
          </p:cNvPr>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6.4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关系</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2DEE847D-314F-47BE-9094-C6A44C7C677A}"/>
              </a:ext>
            </a:extLst>
          </p:cNvPr>
          <p:cNvSpPr txBox="1"/>
          <p:nvPr/>
        </p:nvSpPr>
        <p:spPr>
          <a:xfrm>
            <a:off x="1007605" y="1196273"/>
            <a:ext cx="6674993" cy="5351850"/>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部署图中也可以包括依赖、泛化、关联及实现关系。但组件图中使用最多的是依赖和关联关系。</a:t>
            </a: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依赖关系</a:t>
            </a:r>
            <a:r>
              <a:rPr lang="zh-CN" altLang="en-US" sz="2400" b="1" dirty="0">
                <a:latin typeface="宋体" panose="02010600030101010101" pitchFamily="2" charset="-122"/>
                <a:ea typeface="宋体" panose="02010600030101010101" pitchFamily="2" charset="-122"/>
                <a:cs typeface="+mn-ea"/>
                <a:sym typeface="+mn-lt"/>
              </a:rPr>
              <a:t>：通常用在组件和组件之间，组件依赖外部提供的服务（由组件到接口）。</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泛化关系</a:t>
            </a:r>
            <a:r>
              <a:rPr lang="zh-CN" altLang="en-US" sz="2400" b="1" dirty="0">
                <a:latin typeface="宋体" panose="02010600030101010101" pitchFamily="2" charset="-122"/>
                <a:ea typeface="宋体" panose="02010600030101010101" pitchFamily="2" charset="-122"/>
                <a:cs typeface="+mn-ea"/>
                <a:sym typeface="+mn-lt"/>
              </a:rPr>
              <a:t>：用于表示基础，用带空心箭头的实线表示。</a:t>
            </a: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实现关系</a:t>
            </a:r>
            <a:r>
              <a:rPr lang="zh-CN" altLang="en-US" sz="2400" b="1" dirty="0">
                <a:latin typeface="宋体" panose="02010600030101010101" pitchFamily="2" charset="-122"/>
                <a:ea typeface="宋体" panose="02010600030101010101" pitchFamily="2" charset="-122"/>
                <a:cs typeface="+mn-ea"/>
                <a:sym typeface="+mn-lt"/>
              </a:rPr>
              <a:t>：结点内组件向外提供服务，用一条实线表示。</a:t>
            </a: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关联关系</a:t>
            </a:r>
            <a:r>
              <a:rPr lang="zh-CN" altLang="en-US" sz="2400" b="1" dirty="0">
                <a:latin typeface="宋体" panose="02010600030101010101" pitchFamily="2" charset="-122"/>
                <a:ea typeface="宋体" panose="02010600030101010101" pitchFamily="2" charset="-122"/>
                <a:cs typeface="+mn-ea"/>
                <a:sym typeface="+mn-lt"/>
              </a:rPr>
              <a:t>：结点间的通信关联，用一条实现表示。</a:t>
            </a:r>
          </a:p>
          <a:p>
            <a:pPr>
              <a:lnSpc>
                <a:spcPct val="120000"/>
              </a:lnSpc>
            </a:pPr>
            <a:r>
              <a:rPr lang="zh-CN" altLang="en-US" sz="2400" b="1" dirty="0">
                <a:latin typeface="宋体" panose="02010600030101010101" pitchFamily="2" charset="-122"/>
                <a:ea typeface="宋体" panose="02010600030101010101" pitchFamily="2" charset="-122"/>
                <a:cs typeface="+mn-ea"/>
                <a:sym typeface="+mn-lt"/>
              </a:rPr>
              <a:t> </a:t>
            </a:r>
          </a:p>
        </p:txBody>
      </p:sp>
      <p:pic>
        <p:nvPicPr>
          <p:cNvPr id="9" name="图片 8">
            <a:extLst>
              <a:ext uri="{FF2B5EF4-FFF2-40B4-BE49-F238E27FC236}">
                <a16:creationId xmlns:a16="http://schemas.microsoft.com/office/drawing/2014/main" id="{81667A5D-A0EB-4566-B446-909207D632DE}"/>
              </a:ext>
            </a:extLst>
          </p:cNvPr>
          <p:cNvPicPr>
            <a:picLocks noChangeAspect="1"/>
          </p:cNvPicPr>
          <p:nvPr/>
        </p:nvPicPr>
        <p:blipFill>
          <a:blip r:embed="rId4"/>
          <a:stretch>
            <a:fillRect/>
          </a:stretch>
        </p:blipFill>
        <p:spPr>
          <a:xfrm>
            <a:off x="7832338" y="4683173"/>
            <a:ext cx="3767530" cy="1427927"/>
          </a:xfrm>
          <a:prstGeom prst="rect">
            <a:avLst/>
          </a:prstGeom>
        </p:spPr>
      </p:pic>
      <p:pic>
        <p:nvPicPr>
          <p:cNvPr id="10" name="图片 9">
            <a:extLst>
              <a:ext uri="{FF2B5EF4-FFF2-40B4-BE49-F238E27FC236}">
                <a16:creationId xmlns:a16="http://schemas.microsoft.com/office/drawing/2014/main" id="{92AB89D9-FD1E-49F3-A61D-E62D997283D5}"/>
              </a:ext>
            </a:extLst>
          </p:cNvPr>
          <p:cNvPicPr>
            <a:picLocks noChangeAspect="1"/>
          </p:cNvPicPr>
          <p:nvPr/>
        </p:nvPicPr>
        <p:blipFill>
          <a:blip r:embed="rId5"/>
          <a:stretch>
            <a:fillRect/>
          </a:stretch>
        </p:blipFill>
        <p:spPr>
          <a:xfrm>
            <a:off x="5887209" y="2508346"/>
            <a:ext cx="3890258" cy="1427927"/>
          </a:xfrm>
          <a:prstGeom prst="rect">
            <a:avLst/>
          </a:prstGeom>
        </p:spPr>
      </p:pic>
      <p:sp>
        <p:nvSpPr>
          <p:cNvPr id="2" name="文本框 1">
            <a:extLst>
              <a:ext uri="{FF2B5EF4-FFF2-40B4-BE49-F238E27FC236}">
                <a16:creationId xmlns:a16="http://schemas.microsoft.com/office/drawing/2014/main" id="{352A2E25-E64E-4B7F-9492-BCC3364DFE46}"/>
              </a:ext>
            </a:extLst>
          </p:cNvPr>
          <p:cNvSpPr txBox="1"/>
          <p:nvPr/>
        </p:nvSpPr>
        <p:spPr>
          <a:xfrm>
            <a:off x="1007605" y="6479267"/>
            <a:ext cx="6307596" cy="369332"/>
          </a:xfrm>
          <a:prstGeom prst="rect">
            <a:avLst/>
          </a:prstGeom>
          <a:noFill/>
        </p:spPr>
        <p:txBody>
          <a:bodyPr wrap="square" rtlCol="0">
            <a:spAutoFit/>
          </a:bodyPr>
          <a:lstStyle/>
          <a:p>
            <a:r>
              <a:rPr lang="en-US" altLang="zh-CN" dirty="0"/>
              <a:t>[3]https://www.jianshu.com/p/1090ef586ffb  2022/3/26</a:t>
            </a:r>
          </a:p>
        </p:txBody>
      </p:sp>
    </p:spTree>
    <p:extLst>
      <p:ext uri="{BB962C8B-B14F-4D97-AF65-F5344CB8AC3E}">
        <p14:creationId xmlns:p14="http://schemas.microsoft.com/office/powerpoint/2010/main" val="226463173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B5C0D54-A44B-426C-BF5C-EE1BDB20C63A}"/>
              </a:ext>
            </a:extLst>
          </p:cNvPr>
          <p:cNvSpPr txBox="1"/>
          <p:nvPr/>
        </p:nvSpPr>
        <p:spPr>
          <a:xfrm>
            <a:off x="0" y="249466"/>
            <a:ext cx="65579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部署图的系统建模及应用</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382D7E3-90B5-4DEE-ABB9-6FE083BFB7F0}"/>
              </a:ext>
            </a:extLst>
          </p:cNvPr>
          <p:cNvSpPr txBox="1"/>
          <p:nvPr/>
        </p:nvSpPr>
        <p:spPr>
          <a:xfrm>
            <a:off x="1007606" y="1058351"/>
            <a:ext cx="7187094" cy="5351850"/>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    部署图用于对系统的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静态部署视图</a:t>
            </a:r>
            <a:r>
              <a:rPr lang="zh-CN" altLang="en-US" sz="2400" b="1" dirty="0">
                <a:latin typeface="宋体" panose="02010600030101010101" pitchFamily="2" charset="-122"/>
                <a:ea typeface="宋体" panose="02010600030101010101" pitchFamily="2" charset="-122"/>
                <a:cs typeface="+mn-ea"/>
                <a:sym typeface="+mn-lt"/>
              </a:rPr>
              <a:t>建模，主要用来解决构成物理系统的各组成部分的分布、提交和安装。若开发的软件是将运行在</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一台机器</a:t>
            </a:r>
            <a:r>
              <a:rPr lang="zh-CN" altLang="en-US" sz="2400" b="1" dirty="0">
                <a:latin typeface="宋体" panose="02010600030101010101" pitchFamily="2" charset="-122"/>
                <a:ea typeface="宋体" panose="02010600030101010101" pitchFamily="2" charset="-122"/>
                <a:cs typeface="+mn-ea"/>
                <a:sym typeface="+mn-lt"/>
              </a:rPr>
              <a:t>上而且只和该机器上已由宿主操作系统管理的标准设备（如键盘）相互作用，就不必要设计部署图。如果软件交互设备是物理地</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分布</a:t>
            </a:r>
            <a:r>
              <a:rPr lang="zh-CN" altLang="en-US" sz="2400" b="1" dirty="0">
                <a:latin typeface="宋体" panose="02010600030101010101" pitchFamily="2" charset="-122"/>
                <a:ea typeface="宋体" panose="02010600030101010101" pitchFamily="2" charset="-122"/>
                <a:cs typeface="+mn-ea"/>
                <a:sym typeface="+mn-lt"/>
              </a:rPr>
              <a:t>在多个处理器上的，则使用部署图有助于思考系统中软件到硬件的映射。</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r>
              <a:rPr lang="zh-CN" altLang="en-US" sz="2400" b="1" dirty="0">
                <a:latin typeface="宋体" panose="02010600030101010101" pitchFamily="2" charset="-122"/>
                <a:ea typeface="宋体" panose="02010600030101010101" pitchFamily="2" charset="-122"/>
                <a:cs typeface="+mn-ea"/>
                <a:sym typeface="+mn-lt"/>
              </a:rPr>
              <a:t>通常以下三种方式使用部署图：</a:t>
            </a:r>
          </a:p>
          <a:p>
            <a:pPr marL="457200" indent="-457200">
              <a:lnSpc>
                <a:spcPct val="120000"/>
              </a:lnSpc>
              <a:buFont typeface="+mj-lt"/>
              <a:buAutoNum type="arabicPeriod"/>
            </a:pPr>
            <a:r>
              <a:rPr lang="zh-CN" altLang="en-US" sz="2400" b="1" dirty="0">
                <a:latin typeface="宋体" panose="02010600030101010101" pitchFamily="2" charset="-122"/>
                <a:ea typeface="宋体" panose="02010600030101010101" pitchFamily="2" charset="-122"/>
                <a:cs typeface="+mn-ea"/>
                <a:sym typeface="+mn-lt"/>
              </a:rPr>
              <a:t>对嵌入式系统建模</a:t>
            </a:r>
          </a:p>
          <a:p>
            <a:pPr marL="457200" indent="-457200">
              <a:lnSpc>
                <a:spcPct val="120000"/>
              </a:lnSpc>
              <a:buFont typeface="+mj-lt"/>
              <a:buAutoNum type="arabicPeriod"/>
            </a:pPr>
            <a:r>
              <a:rPr lang="zh-CN" altLang="en-US" sz="2400" b="1" dirty="0">
                <a:latin typeface="宋体" panose="02010600030101010101" pitchFamily="2" charset="-122"/>
                <a:ea typeface="宋体" panose="02010600030101010101" pitchFamily="2" charset="-122"/>
                <a:cs typeface="+mn-ea"/>
                <a:sym typeface="+mn-lt"/>
              </a:rPr>
              <a:t>对客户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服务器系统建模</a:t>
            </a:r>
          </a:p>
          <a:p>
            <a:pPr marL="457200" indent="-457200">
              <a:lnSpc>
                <a:spcPct val="120000"/>
              </a:lnSpc>
              <a:buFont typeface="+mj-lt"/>
              <a:buAutoNum type="arabicPeriod"/>
            </a:pPr>
            <a:r>
              <a:rPr lang="zh-CN" altLang="en-US" sz="2400" b="1" dirty="0">
                <a:latin typeface="宋体" panose="02010600030101010101" pitchFamily="2" charset="-122"/>
                <a:ea typeface="宋体" panose="02010600030101010101" pitchFamily="2" charset="-122"/>
                <a:cs typeface="+mn-ea"/>
                <a:sym typeface="+mn-lt"/>
              </a:rPr>
              <a:t>对全分布式系统建模</a:t>
            </a:r>
          </a:p>
        </p:txBody>
      </p:sp>
    </p:spTree>
    <p:extLst>
      <p:ext uri="{BB962C8B-B14F-4D97-AF65-F5344CB8AC3E}">
        <p14:creationId xmlns:p14="http://schemas.microsoft.com/office/powerpoint/2010/main" val="176515303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B5C0D54-A44B-426C-BF5C-EE1BDB20C63A}"/>
              </a:ext>
            </a:extLst>
          </p:cNvPr>
          <p:cNvSpPr txBox="1"/>
          <p:nvPr/>
        </p:nvSpPr>
        <p:spPr>
          <a:xfrm>
            <a:off x="0" y="249466"/>
            <a:ext cx="65579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6.5.1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对嵌入式系统建模</a:t>
            </a: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382D7E3-90B5-4DEE-ABB9-6FE083BFB7F0}"/>
              </a:ext>
            </a:extLst>
          </p:cNvPr>
          <p:cNvSpPr txBox="1"/>
          <p:nvPr/>
        </p:nvSpPr>
        <p:spPr>
          <a:xfrm>
            <a:off x="1007605" y="1861069"/>
            <a:ext cx="7187094" cy="3135858"/>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    嵌入式系统是软件</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密集的硬件集合</a:t>
            </a:r>
            <a:r>
              <a:rPr lang="zh-CN" altLang="en-US" sz="2400" b="1" dirty="0">
                <a:latin typeface="宋体" panose="02010600030101010101" pitchFamily="2" charset="-122"/>
                <a:ea typeface="宋体" panose="02010600030101010101" pitchFamily="2" charset="-122"/>
                <a:cs typeface="+mn-ea"/>
                <a:sym typeface="+mn-lt"/>
              </a:rPr>
              <a:t>。嵌入式系统包括</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控制设备</a:t>
            </a:r>
            <a:r>
              <a:rPr lang="zh-CN" altLang="en-US" sz="2400" b="1" dirty="0">
                <a:latin typeface="宋体" panose="02010600030101010101" pitchFamily="2" charset="-122"/>
                <a:ea typeface="宋体" panose="02010600030101010101" pitchFamily="2" charset="-122"/>
                <a:cs typeface="+mn-ea"/>
                <a:sym typeface="+mn-lt"/>
              </a:rPr>
              <a:t>（马达、传动装置、显示器）的软件，</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外部的刺激</a:t>
            </a:r>
            <a:r>
              <a:rPr lang="zh-CN" altLang="en-US" sz="2400" b="1" dirty="0">
                <a:latin typeface="宋体" panose="02010600030101010101" pitchFamily="2" charset="-122"/>
                <a:ea typeface="宋体" panose="02010600030101010101" pitchFamily="2" charset="-122"/>
                <a:cs typeface="+mn-ea"/>
                <a:sym typeface="+mn-lt"/>
              </a:rPr>
              <a:t>（传感器输入、运动和温度变化）所控制的软件。</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r>
              <a:rPr lang="zh-CN" altLang="en-US" sz="2400" b="1" dirty="0">
                <a:latin typeface="宋体" panose="02010600030101010101" pitchFamily="2" charset="-122"/>
                <a:ea typeface="宋体" panose="02010600030101010101" pitchFamily="2" charset="-122"/>
                <a:cs typeface="+mn-ea"/>
                <a:sym typeface="+mn-lt"/>
              </a:rPr>
              <a:t>    它的建模策略为：识别对于系统而言</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唯一的设备和结点</a:t>
            </a:r>
            <a:r>
              <a:rPr lang="zh-CN" altLang="en-US" sz="2400" b="1" dirty="0">
                <a:latin typeface="宋体" panose="02010600030101010101" pitchFamily="2" charset="-122"/>
                <a:ea typeface="宋体" panose="02010600030101010101" pitchFamily="2" charset="-122"/>
                <a:cs typeface="+mn-ea"/>
                <a:sym typeface="+mn-lt"/>
              </a:rPr>
              <a:t>；重点在于对处理器和设备之间的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关系建模</a:t>
            </a:r>
            <a:r>
              <a:rPr lang="zh-CN" altLang="en-US" sz="2400" b="1" dirty="0">
                <a:latin typeface="宋体" panose="02010600030101010101" pitchFamily="2" charset="-122"/>
                <a:ea typeface="宋体" panose="02010600030101010101" pitchFamily="2" charset="-122"/>
                <a:cs typeface="+mn-ea"/>
                <a:sym typeface="+mn-lt"/>
              </a:rPr>
              <a:t>。如右图就是一个嵌入式部署图示例。</a:t>
            </a:r>
          </a:p>
        </p:txBody>
      </p:sp>
      <p:pic>
        <p:nvPicPr>
          <p:cNvPr id="3" name="图片 2">
            <a:extLst>
              <a:ext uri="{FF2B5EF4-FFF2-40B4-BE49-F238E27FC236}">
                <a16:creationId xmlns:a16="http://schemas.microsoft.com/office/drawing/2014/main" id="{6522F7C6-6D92-4124-A319-E94AAD289772}"/>
              </a:ext>
            </a:extLst>
          </p:cNvPr>
          <p:cNvPicPr>
            <a:picLocks noChangeAspect="1"/>
          </p:cNvPicPr>
          <p:nvPr/>
        </p:nvPicPr>
        <p:blipFill>
          <a:blip r:embed="rId4"/>
          <a:stretch>
            <a:fillRect/>
          </a:stretch>
        </p:blipFill>
        <p:spPr>
          <a:xfrm>
            <a:off x="8055096" y="2073241"/>
            <a:ext cx="4136904" cy="2711515"/>
          </a:xfrm>
          <a:prstGeom prst="rect">
            <a:avLst/>
          </a:prstGeom>
        </p:spPr>
      </p:pic>
    </p:spTree>
    <p:extLst>
      <p:ext uri="{BB962C8B-B14F-4D97-AF65-F5344CB8AC3E}">
        <p14:creationId xmlns:p14="http://schemas.microsoft.com/office/powerpoint/2010/main" val="7449904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20" y="1020445"/>
            <a:ext cx="4004310" cy="735330"/>
            <a:chOff x="7005376" y="1184401"/>
            <a:chExt cx="4004187" cy="1578689"/>
          </a:xfrm>
        </p:grpSpPr>
        <p:sp>
          <p:nvSpPr>
            <p:cNvPr id="9" name="TextBox 8"/>
            <p:cNvSpPr txBox="1"/>
            <p:nvPr/>
          </p:nvSpPr>
          <p:spPr>
            <a:xfrm>
              <a:off x="7005376" y="1184401"/>
              <a:ext cx="4004187" cy="11206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a:t>
              </a:r>
              <a:r>
                <a:rPr kumimoji="0" lang="en-US"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1969027"/>
            <a:ext cx="4004187" cy="4492625"/>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tabLst/>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用例是代表系统中各个项目相关人员之间根据</a:t>
            </a:r>
            <a:r>
              <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cs"/>
                <a:sym typeface="+mn-ea"/>
              </a:rPr>
              <a:t>系统的行为</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所达成的契约。</a:t>
            </a:r>
          </a:p>
          <a:p>
            <a:pPr marL="0" marR="0" lvl="0" indent="508000" algn="l" defTabSz="684530" rtl="0" eaLnBrk="1" fontAlgn="auto" latinLnBrk="0" hangingPunct="1">
              <a:lnSpc>
                <a:spcPct val="130000"/>
              </a:lnSpc>
              <a:spcBef>
                <a:spcPct val="0"/>
              </a:spcBef>
              <a:spcAft>
                <a:spcPts val="0"/>
              </a:spcAft>
              <a:buClrTx/>
              <a:buSzTx/>
              <a:buFontTx/>
              <a:buNone/>
              <a:tabLst/>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用例描述了在不同条件下，针对某一项目相关人员的请求，系统对其做出的</a:t>
            </a:r>
            <a:r>
              <a:rPr kumimoji="0" lang="zh-CN" altLang="en-US" sz="2000" b="1" i="0" u="none" strike="noStrike" kern="1200" cap="none" spc="0" normalizeH="0" baseline="0" noProof="0" dirty="0">
                <a:ln>
                  <a:noFill/>
                </a:ln>
                <a:solidFill>
                  <a:srgbClr val="76A776"/>
                </a:solidFill>
                <a:effectLst/>
                <a:uLnTx/>
                <a:uFillTx/>
                <a:latin typeface="宋体" panose="02010600030101010101" pitchFamily="2" charset="-122"/>
                <a:ea typeface="宋体" panose="02010600030101010101" pitchFamily="2" charset="-122"/>
                <a:cs typeface="+mn-cs"/>
                <a:sym typeface="+mn-ea"/>
              </a:rPr>
              <a:t>响应</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p>
          <a:p>
            <a:pPr marL="0" marR="0" lvl="0" indent="508000" algn="l" defTabSz="684530" rtl="0" eaLnBrk="1" fontAlgn="auto" latinLnBrk="0" hangingPunct="1">
              <a:lnSpc>
                <a:spcPct val="130000"/>
              </a:lnSpc>
              <a:spcBef>
                <a:spcPct val="0"/>
              </a:spcBef>
              <a:spcAft>
                <a:spcPts val="0"/>
              </a:spcAft>
              <a:buClrTx/>
              <a:buSzTx/>
              <a:buFontTx/>
              <a:buNone/>
              <a:tabLst/>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也就是说用例指的是对</a:t>
            </a:r>
            <a:r>
              <a:rPr kumimoji="0" lang="zh-CN" altLang="en-US" sz="2000" b="1" i="0" u="none" strike="noStrike" kern="1200" cap="none" spc="0" normalizeH="0" baseline="0" noProof="0" dirty="0">
                <a:ln>
                  <a:noFill/>
                </a:ln>
                <a:solidFill>
                  <a:srgbClr val="76A776"/>
                </a:solidFill>
                <a:effectLst/>
                <a:uLnTx/>
                <a:uFillTx/>
                <a:latin typeface="宋体" panose="02010600030101010101" pitchFamily="2" charset="-122"/>
                <a:ea typeface="宋体" panose="02010600030101010101" pitchFamily="2" charset="-122"/>
                <a:cs typeface="+mn-cs"/>
                <a:sym typeface="+mn-ea"/>
              </a:rPr>
              <a:t>一组动作的描述</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，系统通过执行这些动作将对用例的参与者产生可以看到的结果，用来描述参与者可以感受到的</a:t>
            </a:r>
            <a:r>
              <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cs"/>
                <a:sym typeface="+mn-ea"/>
              </a:rPr>
              <a:t>系统服务</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或</a:t>
            </a:r>
            <a:r>
              <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cs"/>
                <a:sym typeface="+mn-ea"/>
              </a:rPr>
              <a:t>功能。</a:t>
            </a:r>
            <a:endPar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占位符 6"/>
          <p:cNvPicPr>
            <a:picLocks noGrp="1" noChangeAspect="1"/>
          </p:cNvPicPr>
          <p:nvPr>
            <p:ph type="pic" sz="quarter" idx="10"/>
          </p:nvPr>
        </p:nvPicPr>
        <p:blipFill>
          <a:blip r:embed="rId3" cstate="screen"/>
          <a:srcRect/>
          <a:stretch>
            <a:fillRect/>
          </a:stretch>
        </p:blipFill>
        <p:spPr/>
      </p:pic>
      <p:pic>
        <p:nvPicPr>
          <p:cNvPr id="10" name="图片 9"/>
          <p:cNvPicPr>
            <a:picLocks noChangeAspect="1"/>
          </p:cNvPicPr>
          <p:nvPr/>
        </p:nvPicPr>
        <p:blipFill>
          <a:blip r:embed="rId4"/>
          <a:stretch>
            <a:fillRect/>
          </a:stretch>
        </p:blipFill>
        <p:spPr>
          <a:xfrm>
            <a:off x="8468360" y="614680"/>
            <a:ext cx="2337435" cy="1332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B5C0D54-A44B-426C-BF5C-EE1BDB20C63A}"/>
              </a:ext>
            </a:extLst>
          </p:cNvPr>
          <p:cNvSpPr txBox="1"/>
          <p:nvPr/>
        </p:nvSpPr>
        <p:spPr>
          <a:xfrm>
            <a:off x="0" y="249466"/>
            <a:ext cx="67865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对客户</a:t>
            </a:r>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服务器系统建模</a:t>
            </a: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382D7E3-90B5-4DEE-ABB9-6FE083BFB7F0}"/>
              </a:ext>
            </a:extLst>
          </p:cNvPr>
          <p:cNvSpPr txBox="1"/>
          <p:nvPr/>
        </p:nvSpPr>
        <p:spPr>
          <a:xfrm>
            <a:off x="1007605" y="1574705"/>
            <a:ext cx="7187094" cy="2249462"/>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    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服务器系统是一种常用的体系结构，它注重于将在</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客户机</a:t>
            </a:r>
            <a:r>
              <a:rPr lang="zh-CN" altLang="en-US" sz="2400" b="1" dirty="0">
                <a:latin typeface="宋体" panose="02010600030101010101" pitchFamily="2" charset="-122"/>
                <a:ea typeface="宋体" panose="02010600030101010101" pitchFamily="2" charset="-122"/>
                <a:cs typeface="+mn-ea"/>
                <a:sym typeface="+mn-lt"/>
              </a:rPr>
              <a:t>上的系统的用户界面在</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服务器</a:t>
            </a:r>
            <a:r>
              <a:rPr lang="zh-CN" altLang="en-US" sz="2400" b="1" dirty="0">
                <a:latin typeface="宋体" panose="02010600030101010101" pitchFamily="2" charset="-122"/>
                <a:ea typeface="宋体" panose="02010600030101010101" pitchFamily="2" charset="-122"/>
                <a:cs typeface="+mn-ea"/>
                <a:sym typeface="+mn-lt"/>
              </a:rPr>
              <a:t>上的系统永久</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数据清晰</a:t>
            </a:r>
            <a:r>
              <a:rPr lang="zh-CN" altLang="en-US" sz="2400" b="1" dirty="0">
                <a:latin typeface="宋体" panose="02010600030101010101" pitchFamily="2" charset="-122"/>
                <a:ea typeface="宋体" panose="02010600030101010101" pitchFamily="2" charset="-122"/>
                <a:cs typeface="+mn-ea"/>
                <a:sym typeface="+mn-lt"/>
              </a:rPr>
              <a:t>地分开。客户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服务器结构是一种典型的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分布式系统</a:t>
            </a:r>
            <a:r>
              <a:rPr lang="zh-CN" altLang="en-US" sz="2400" b="1" dirty="0">
                <a:latin typeface="宋体" panose="02010600030101010101" pitchFamily="2" charset="-122"/>
                <a:ea typeface="宋体" panose="02010600030101010101" pitchFamily="2" charset="-122"/>
                <a:cs typeface="+mn-ea"/>
                <a:sym typeface="+mn-lt"/>
              </a:rPr>
              <a:t>模型。下图为客户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服务器系统部署图的应用。</a:t>
            </a:r>
          </a:p>
        </p:txBody>
      </p:sp>
      <p:pic>
        <p:nvPicPr>
          <p:cNvPr id="3" name="图片 2">
            <a:extLst>
              <a:ext uri="{FF2B5EF4-FFF2-40B4-BE49-F238E27FC236}">
                <a16:creationId xmlns:a16="http://schemas.microsoft.com/office/drawing/2014/main" id="{EB4C11C9-D0DE-4978-94B3-B9C40ACA0C26}"/>
              </a:ext>
            </a:extLst>
          </p:cNvPr>
          <p:cNvPicPr>
            <a:picLocks noChangeAspect="1"/>
          </p:cNvPicPr>
          <p:nvPr/>
        </p:nvPicPr>
        <p:blipFill>
          <a:blip r:embed="rId4"/>
          <a:stretch>
            <a:fillRect/>
          </a:stretch>
        </p:blipFill>
        <p:spPr>
          <a:xfrm>
            <a:off x="2788375" y="4131294"/>
            <a:ext cx="3998188" cy="2249462"/>
          </a:xfrm>
          <a:prstGeom prst="rect">
            <a:avLst/>
          </a:prstGeom>
        </p:spPr>
      </p:pic>
    </p:spTree>
    <p:extLst>
      <p:ext uri="{BB962C8B-B14F-4D97-AF65-F5344CB8AC3E}">
        <p14:creationId xmlns:p14="http://schemas.microsoft.com/office/powerpoint/2010/main" val="32229385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B5C0D54-A44B-426C-BF5C-EE1BDB20C63A}"/>
              </a:ext>
            </a:extLst>
          </p:cNvPr>
          <p:cNvSpPr txBox="1"/>
          <p:nvPr/>
        </p:nvSpPr>
        <p:spPr>
          <a:xfrm>
            <a:off x="0" y="249466"/>
            <a:ext cx="7000875"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6.5.3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对全分布式系统建模</a:t>
            </a: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B382D7E3-90B5-4DEE-ABB9-6FE083BFB7F0}"/>
              </a:ext>
            </a:extLst>
          </p:cNvPr>
          <p:cNvSpPr txBox="1"/>
          <p:nvPr/>
        </p:nvSpPr>
        <p:spPr>
          <a:xfrm>
            <a:off x="1007605" y="2082670"/>
            <a:ext cx="7187094" cy="2692660"/>
          </a:xfrm>
          <a:prstGeom prst="rect">
            <a:avLst/>
          </a:prstGeom>
          <a:noFill/>
        </p:spPr>
        <p:txBody>
          <a:bodyPr wrap="square" rtlCol="0">
            <a:spAutoFit/>
          </a:bodyPr>
          <a:lstStyle/>
          <a:p>
            <a:pPr>
              <a:lnSpc>
                <a:spcPct val="120000"/>
              </a:lnSpc>
            </a:pPr>
            <a:r>
              <a:rPr lang="en-US" altLang="zh-CN" sz="2400" b="1" dirty="0">
                <a:latin typeface="宋体" panose="02010600030101010101" pitchFamily="2" charset="-122"/>
                <a:ea typeface="宋体" panose="02010600030101010101" pitchFamily="2" charset="-122"/>
                <a:cs typeface="+mn-ea"/>
                <a:sym typeface="+mn-lt"/>
              </a:rPr>
              <a:t>    </a:t>
            </a:r>
            <a:r>
              <a:rPr lang="zh-CN" altLang="en-US" sz="2400" b="1" dirty="0">
                <a:latin typeface="宋体" panose="02010600030101010101" pitchFamily="2" charset="-122"/>
                <a:ea typeface="宋体" panose="02010600030101010101" pitchFamily="2" charset="-122"/>
                <a:cs typeface="+mn-ea"/>
                <a:sym typeface="+mn-lt"/>
              </a:rPr>
              <a:t>广泛意义上的分布式系统通常是</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多级服务器</a:t>
            </a:r>
            <a:r>
              <a:rPr lang="zh-CN" altLang="en-US" sz="2400" b="1" dirty="0">
                <a:latin typeface="宋体" panose="02010600030101010101" pitchFamily="2" charset="-122"/>
                <a:ea typeface="宋体" panose="02010600030101010101" pitchFamily="2" charset="-122"/>
                <a:cs typeface="+mn-ea"/>
                <a:sym typeface="+mn-lt"/>
              </a:rPr>
              <a:t>构成。这种系统中一般存在着</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多种版本的软件组件</a:t>
            </a:r>
            <a:r>
              <a:rPr lang="zh-CN" altLang="en-US" sz="2400" b="1" dirty="0">
                <a:latin typeface="宋体" panose="02010600030101010101" pitchFamily="2" charset="-122"/>
                <a:ea typeface="宋体" panose="02010600030101010101" pitchFamily="2" charset="-122"/>
                <a:cs typeface="+mn-ea"/>
                <a:sym typeface="+mn-lt"/>
              </a:rPr>
              <a:t>，其中的一些版本的软件组件甚至可以在结点间迁移。构造这样的系统，需要系统拓扑结构的不断变化做出决策。可以用部署图</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可视化系统的当前拓扑结构及组件的分布情况，并判断拓扑结构变化的影响</a:t>
            </a:r>
            <a:r>
              <a:rPr lang="zh-CN" altLang="en-US" sz="2400" b="1" dirty="0">
                <a:latin typeface="宋体" panose="02010600030101010101" pitchFamily="2" charset="-122"/>
                <a:ea typeface="宋体" panose="02010600030101010101" pitchFamily="2" charset="-122"/>
                <a:cs typeface="+mn-ea"/>
                <a:sym typeface="+mn-lt"/>
              </a:rPr>
              <a:t>。</a:t>
            </a:r>
          </a:p>
        </p:txBody>
      </p:sp>
    </p:spTree>
    <p:extLst>
      <p:ext uri="{BB962C8B-B14F-4D97-AF65-F5344CB8AC3E}">
        <p14:creationId xmlns:p14="http://schemas.microsoft.com/office/powerpoint/2010/main" val="6999376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47BF77-95F2-48AD-8177-D1C05895F594}"/>
              </a:ext>
            </a:extLst>
          </p:cNvPr>
          <p:cNvPicPr>
            <a:picLocks noChangeAspect="1"/>
          </p:cNvPicPr>
          <p:nvPr/>
        </p:nvPicPr>
        <p:blipFill>
          <a:blip r:embed="rId4"/>
          <a:stretch>
            <a:fillRect/>
          </a:stretch>
        </p:blipFill>
        <p:spPr>
          <a:xfrm>
            <a:off x="2484901" y="237432"/>
            <a:ext cx="7685182" cy="6620568"/>
          </a:xfrm>
          <a:prstGeom prst="rect">
            <a:avLst/>
          </a:prstGeom>
        </p:spPr>
      </p:pic>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6CC50209-C343-40CC-9476-478597233093}"/>
              </a:ext>
            </a:extLst>
          </p:cNvPr>
          <p:cNvSpPr txBox="1"/>
          <p:nvPr/>
        </p:nvSpPr>
        <p:spPr>
          <a:xfrm>
            <a:off x="0" y="249466"/>
            <a:ext cx="65579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6.6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部署图的应用实例</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Tree>
    <p:extLst>
      <p:ext uri="{BB962C8B-B14F-4D97-AF65-F5344CB8AC3E}">
        <p14:creationId xmlns:p14="http://schemas.microsoft.com/office/powerpoint/2010/main" val="310643092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r>
                <a:rPr lang="en-US" altLang="zh-CN" sz="4400" b="1" dirty="0">
                  <a:solidFill>
                    <a:schemeClr val="accent5"/>
                  </a:solidFill>
                  <a:latin typeface="宋体" panose="02010600030101010101" pitchFamily="2" charset="-122"/>
                  <a:ea typeface="宋体" panose="02010600030101010101" pitchFamily="2" charset="-122"/>
                  <a:cs typeface="+mn-ea"/>
                  <a:sym typeface="+mn-lt"/>
                </a:rPr>
                <a:t>Question5</a:t>
              </a:r>
              <a:endParaRPr lang="en-US" sz="4400" b="1" dirty="0">
                <a:solidFill>
                  <a:schemeClr val="accent5"/>
                </a:solidFill>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1806264"/>
          </a:xfrm>
          <a:prstGeom prst="rect">
            <a:avLst/>
          </a:prstGeom>
          <a:noFill/>
        </p:spPr>
        <p:txBody>
          <a:bodyPr wrap="square" rtlCol="0">
            <a:spAutoFit/>
          </a:bodyPr>
          <a:lstStyle/>
          <a:p>
            <a:pPr>
              <a:lnSpc>
                <a:spcPct val="120000"/>
              </a:lnSpc>
            </a:pPr>
            <a:r>
              <a:rPr lang="zh-CN" altLang="en-US" sz="2400" dirty="0">
                <a:latin typeface="宋体" panose="02010600030101010101" pitchFamily="2" charset="-122"/>
                <a:ea typeface="宋体" panose="02010600030101010101" pitchFamily="2" charset="-122"/>
                <a:cs typeface="+mn-ea"/>
                <a:sym typeface="+mn-lt"/>
              </a:rPr>
              <a:t>下列哪个图可以用来描述系统硬件的物理拓扑结构以及在此结构上运行的软件（）</a:t>
            </a:r>
          </a:p>
          <a:p>
            <a:pPr>
              <a:lnSpc>
                <a:spcPct val="120000"/>
              </a:lnSpc>
            </a:pPr>
            <a:endParaRPr lang="zh-CN" altLang="en-US" sz="2400" dirty="0">
              <a:latin typeface="宋体" panose="02010600030101010101" pitchFamily="2" charset="-122"/>
              <a:ea typeface="宋体" panose="02010600030101010101" pitchFamily="2" charset="-122"/>
              <a:cs typeface="+mn-ea"/>
              <a:sym typeface="+mn-lt"/>
            </a:endParaRPr>
          </a:p>
          <a:p>
            <a:pPr>
              <a:lnSpc>
                <a:spcPct val="120000"/>
              </a:lnSpc>
            </a:pPr>
            <a:r>
              <a:rPr lang="en-US" altLang="zh-CN" sz="2400" dirty="0">
                <a:latin typeface="宋体" panose="02010600030101010101" pitchFamily="2" charset="-122"/>
                <a:ea typeface="宋体" panose="02010600030101010101" pitchFamily="2" charset="-122"/>
                <a:cs typeface="+mn-ea"/>
                <a:sym typeface="+mn-lt"/>
              </a:rPr>
              <a:t>A. </a:t>
            </a:r>
            <a:r>
              <a:rPr lang="zh-CN" altLang="en-US" sz="2400" dirty="0">
                <a:latin typeface="宋体" panose="02010600030101010101" pitchFamily="2" charset="-122"/>
                <a:ea typeface="宋体" panose="02010600030101010101" pitchFamily="2" charset="-122"/>
                <a:cs typeface="+mn-ea"/>
                <a:sym typeface="+mn-lt"/>
              </a:rPr>
              <a:t>用例图 </a:t>
            </a:r>
            <a:r>
              <a:rPr lang="en-US" altLang="zh-CN" sz="2400" dirty="0">
                <a:latin typeface="宋体" panose="02010600030101010101" pitchFamily="2" charset="-122"/>
                <a:ea typeface="宋体" panose="02010600030101010101" pitchFamily="2" charset="-122"/>
                <a:cs typeface="+mn-ea"/>
                <a:sym typeface="+mn-lt"/>
              </a:rPr>
              <a:t>B. </a:t>
            </a:r>
            <a:r>
              <a:rPr lang="zh-CN" altLang="en-US" sz="2400" dirty="0">
                <a:latin typeface="宋体" panose="02010600030101010101" pitchFamily="2" charset="-122"/>
                <a:ea typeface="宋体" panose="02010600030101010101" pitchFamily="2" charset="-122"/>
                <a:cs typeface="+mn-ea"/>
                <a:sym typeface="+mn-lt"/>
              </a:rPr>
              <a:t>类图 </a:t>
            </a:r>
            <a:r>
              <a:rPr lang="en-US" altLang="zh-CN" sz="2400" dirty="0">
                <a:latin typeface="宋体" panose="02010600030101010101" pitchFamily="2" charset="-122"/>
                <a:ea typeface="宋体" panose="02010600030101010101" pitchFamily="2" charset="-122"/>
                <a:cs typeface="+mn-ea"/>
                <a:sym typeface="+mn-lt"/>
              </a:rPr>
              <a:t>C. </a:t>
            </a:r>
            <a:r>
              <a:rPr lang="zh-CN" altLang="en-US" sz="2400" dirty="0">
                <a:latin typeface="宋体" panose="02010600030101010101" pitchFamily="2" charset="-122"/>
                <a:ea typeface="宋体" panose="02010600030101010101" pitchFamily="2" charset="-122"/>
                <a:cs typeface="+mn-ea"/>
                <a:sym typeface="+mn-lt"/>
              </a:rPr>
              <a:t>部署图 </a:t>
            </a:r>
            <a:r>
              <a:rPr lang="en-US" altLang="zh-CN" sz="2400" dirty="0">
                <a:latin typeface="宋体" panose="02010600030101010101" pitchFamily="2" charset="-122"/>
                <a:ea typeface="宋体" panose="02010600030101010101" pitchFamily="2" charset="-122"/>
                <a:cs typeface="+mn-ea"/>
                <a:sym typeface="+mn-lt"/>
              </a:rPr>
              <a:t>D. </a:t>
            </a:r>
            <a:r>
              <a:rPr lang="zh-CN" altLang="en-US" sz="2400" dirty="0">
                <a:latin typeface="宋体" panose="02010600030101010101" pitchFamily="2" charset="-122"/>
                <a:ea typeface="宋体" panose="02010600030101010101" pitchFamily="2" charset="-122"/>
                <a:cs typeface="+mn-ea"/>
                <a:sym typeface="+mn-lt"/>
              </a:rPr>
              <a:t>活动图</a:t>
            </a:r>
          </a:p>
        </p:txBody>
      </p:sp>
      <p:sp>
        <p:nvSpPr>
          <p:cNvPr id="4" name="文本框 3"/>
          <p:cNvSpPr txBox="1"/>
          <p:nvPr/>
        </p:nvSpPr>
        <p:spPr>
          <a:xfrm>
            <a:off x="4219649" y="4619648"/>
            <a:ext cx="7579061" cy="812530"/>
          </a:xfrm>
          <a:prstGeom prst="rect">
            <a:avLst/>
          </a:prstGeom>
          <a:noFill/>
        </p:spPr>
        <p:txBody>
          <a:bodyPr wrap="square" rtlCol="0">
            <a:spAutoFit/>
          </a:bodyPr>
          <a:lstStyle/>
          <a:p>
            <a:pPr>
              <a:lnSpc>
                <a:spcPct val="120000"/>
              </a:lnSpc>
            </a:pPr>
            <a:r>
              <a:rPr lang="zh-CN" altLang="en-US" sz="2400" dirty="0">
                <a:latin typeface="宋体" panose="02010600030101010101" pitchFamily="2" charset="-122"/>
                <a:ea typeface="宋体" panose="02010600030101010101" pitchFamily="2" charset="-122"/>
                <a:cs typeface="+mn-ea"/>
                <a:sym typeface="+mn-lt"/>
              </a:rPr>
              <a:t>答案：</a:t>
            </a:r>
            <a:r>
              <a:rPr lang="en-US" altLang="zh-CN" sz="2400" dirty="0">
                <a:latin typeface="宋体" panose="02010600030101010101" pitchFamily="2" charset="-122"/>
                <a:ea typeface="宋体" panose="02010600030101010101" pitchFamily="2" charset="-122"/>
                <a:cs typeface="+mn-ea"/>
                <a:sym typeface="+mn-lt"/>
              </a:rPr>
              <a:t>C</a:t>
            </a:r>
          </a:p>
          <a:p>
            <a:endParaRPr lang="zh-CN" altLang="en-US"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18"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January</a:t>
            </a: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March</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April</a:t>
            </a: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May</a:t>
            </a: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June</a:t>
            </a: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1720485"/>
            <a:ext cx="4203292" cy="757470"/>
            <a:chOff x="776603" y="1720483"/>
            <a:chExt cx="4203292" cy="1590067"/>
          </a:xfrm>
        </p:grpSpPr>
        <p:sp>
          <p:nvSpPr>
            <p:cNvPr id="24" name="TextBox 23"/>
            <p:cNvSpPr txBox="1"/>
            <p:nvPr/>
          </p:nvSpPr>
          <p:spPr>
            <a:xfrm>
              <a:off x="776603" y="1720483"/>
              <a:ext cx="4203292" cy="1356766"/>
            </a:xfrm>
            <a:prstGeom prst="rect">
              <a:avLst/>
            </a:prstGeom>
            <a:noFill/>
          </p:spPr>
          <p:txBody>
            <a:bodyPr wrap="square" rtlCol="0">
              <a:spAutoFit/>
            </a:bodyPr>
            <a:lstStyle/>
            <a:p>
              <a:r>
                <a:rPr lang="en-US" altLang="zh-CN" sz="3600" dirty="0">
                  <a:solidFill>
                    <a:schemeClr val="bg1"/>
                  </a:solidFill>
                  <a:latin typeface="宋体" panose="02010600030101010101" pitchFamily="2" charset="-122"/>
                  <a:ea typeface="宋体" panose="02010600030101010101" pitchFamily="2" charset="-122"/>
                  <a:cs typeface="+mn-ea"/>
                  <a:sym typeface="+mn-lt"/>
                </a:rPr>
                <a:t>7.</a:t>
              </a:r>
              <a:r>
                <a:rPr lang="zh-CN" altLang="en-US" sz="3600" dirty="0">
                  <a:solidFill>
                    <a:schemeClr val="bg1"/>
                  </a:solidFill>
                  <a:latin typeface="宋体" panose="02010600030101010101" pitchFamily="2" charset="-122"/>
                  <a:ea typeface="宋体" panose="02010600030101010101" pitchFamily="2" charset="-122"/>
                  <a:cs typeface="+mn-ea"/>
                  <a:sym typeface="+mn-lt"/>
                </a:rPr>
                <a:t>参考资料</a:t>
              </a:r>
              <a:endParaRPr lang="en-US" sz="4400" b="1" dirty="0">
                <a:solidFill>
                  <a:schemeClr val="bg1"/>
                </a:solidFill>
                <a:latin typeface="宋体" panose="02010600030101010101" pitchFamily="2" charset="-122"/>
                <a:ea typeface="宋体" panose="02010600030101010101"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0" name="TextBox 29"/>
          <p:cNvSpPr txBox="1"/>
          <p:nvPr/>
        </p:nvSpPr>
        <p:spPr>
          <a:xfrm>
            <a:off x="776603" y="3515078"/>
            <a:ext cx="7515818" cy="1234953"/>
          </a:xfrm>
          <a:prstGeom prst="rect">
            <a:avLst/>
          </a:prstGeom>
          <a:noFill/>
        </p:spPr>
        <p:txBody>
          <a:bodyPr wrap="square" rtlCol="0">
            <a:spAutoFit/>
          </a:bodyPr>
          <a:lstStyle/>
          <a:p>
            <a:pPr>
              <a:lnSpc>
                <a:spcPct val="120000"/>
              </a:lnSpc>
            </a:pPr>
            <a:r>
              <a:rPr lang="en-US" altLang="zh-CN" sz="1600" b="1" dirty="0">
                <a:solidFill>
                  <a:schemeClr val="bg1"/>
                </a:solidFill>
                <a:latin typeface="宋体" panose="02010600030101010101" pitchFamily="2" charset="-122"/>
                <a:ea typeface="宋体" panose="02010600030101010101" pitchFamily="2" charset="-122"/>
                <a:cs typeface="+mn-ea"/>
                <a:sym typeface="+mn-lt"/>
              </a:rPr>
              <a:t>[1]https://www.cnblogs.com/jingwhale/p/4230235.html  2022/3/26</a:t>
            </a:r>
          </a:p>
          <a:p>
            <a:pPr>
              <a:lnSpc>
                <a:spcPct val="120000"/>
              </a:lnSpc>
            </a:pPr>
            <a:r>
              <a:rPr lang="en-US" altLang="zh-CN" sz="1600" b="1" dirty="0">
                <a:solidFill>
                  <a:schemeClr val="bg1"/>
                </a:solidFill>
                <a:latin typeface="宋体" panose="02010600030101010101" pitchFamily="2" charset="-122"/>
                <a:ea typeface="宋体" panose="02010600030101010101" pitchFamily="2" charset="-122"/>
                <a:cs typeface="+mn-ea"/>
                <a:sym typeface="+mn-lt"/>
              </a:rPr>
              <a:t>[2]https://www.sparxsystems.cn/resources/uml2_tutorial/uml2_deploymentdiagram.html 2022/3/26</a:t>
            </a:r>
          </a:p>
          <a:p>
            <a:pPr>
              <a:lnSpc>
                <a:spcPct val="120000"/>
              </a:lnSpc>
            </a:pPr>
            <a:r>
              <a:rPr lang="en-US" altLang="zh-CN" sz="1600" b="1" dirty="0">
                <a:solidFill>
                  <a:schemeClr val="bg1"/>
                </a:solidFill>
                <a:latin typeface="宋体" panose="02010600030101010101" pitchFamily="2" charset="-122"/>
                <a:ea typeface="宋体" panose="02010600030101010101" pitchFamily="2" charset="-122"/>
                <a:cs typeface="+mn-ea"/>
                <a:sym typeface="+mn-lt"/>
              </a:rPr>
              <a:t>[3]</a:t>
            </a:r>
            <a:r>
              <a:rPr lang="en-US" altLang="zh-CN" sz="1600" b="1" dirty="0">
                <a:solidFill>
                  <a:schemeClr val="bg1"/>
                </a:solidFill>
                <a:latin typeface="宋体" panose="02010600030101010101" pitchFamily="2" charset="-122"/>
                <a:ea typeface="宋体" panose="02010600030101010101" pitchFamily="2" charset="-122"/>
                <a:cs typeface="+mn-ea"/>
                <a:sym typeface="+mn-lt"/>
                <a:hlinkClick r:id="rId3"/>
              </a:rPr>
              <a:t>https://www.jianshu.com/p/1090ef586ffb</a:t>
            </a:r>
            <a:r>
              <a:rPr lang="en-US" altLang="zh-CN" sz="1600" b="1" dirty="0">
                <a:solidFill>
                  <a:schemeClr val="bg1"/>
                </a:solidFill>
                <a:latin typeface="宋体" panose="02010600030101010101" pitchFamily="2" charset="-122"/>
                <a:ea typeface="宋体" panose="02010600030101010101" pitchFamily="2" charset="-122"/>
                <a:cs typeface="+mn-ea"/>
                <a:sym typeface="+mn-lt"/>
              </a:rPr>
              <a:t> 2022/3/26</a:t>
            </a:r>
          </a:p>
        </p:txBody>
      </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r>
              <a:rPr lang="en-US" dirty="0">
                <a:solidFill>
                  <a:schemeClr val="bg1"/>
                </a:solidFill>
                <a:latin typeface="宋体" panose="02010600030101010101" pitchFamily="2" charset="-122"/>
                <a:ea typeface="宋体" panose="02010600030101010101" pitchFamily="2" charset="-122"/>
                <a:cs typeface="+mn-ea"/>
                <a:sym typeface="+mn-lt"/>
              </a:rPr>
              <a:t>February</a:t>
            </a: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pic>
        <p:nvPicPr>
          <p:cNvPr id="31" name="图片占位符 23"/>
          <p:cNvPicPr>
            <a:picLocks noGrp="1" noChangeAspect="1"/>
          </p:cNvPicPr>
          <p:nvPr>
            <p:ph type="pic" sz="quarter" idx="10"/>
          </p:nvPr>
        </p:nvPicPr>
        <p:blipFill>
          <a:blip r:embed="rId4" cstate="screen"/>
          <a:srcRect/>
          <a:stretch>
            <a:fillRect/>
          </a:stretch>
        </p:blipFill>
        <p:spPr>
          <a:xfrm>
            <a:off x="8989709" y="0"/>
            <a:ext cx="3202291" cy="6857999"/>
          </a:xfr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17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1" fill="hold" grpId="0" nodeType="withEffect">
                                  <p:stCondLst>
                                    <p:cond delay="175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January</a:t>
            </a: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March</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April</a:t>
            </a: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May</a:t>
            </a: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June</a:t>
            </a: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408217"/>
            <a:ext cx="5037864" cy="757470"/>
            <a:chOff x="776603" y="1720483"/>
            <a:chExt cx="5037864" cy="1590067"/>
          </a:xfrm>
        </p:grpSpPr>
        <p:sp>
          <p:nvSpPr>
            <p:cNvPr id="24" name="TextBox 23"/>
            <p:cNvSpPr txBox="1"/>
            <p:nvPr/>
          </p:nvSpPr>
          <p:spPr>
            <a:xfrm>
              <a:off x="776603" y="1720483"/>
              <a:ext cx="5037864" cy="1356766"/>
            </a:xfrm>
            <a:prstGeom prst="rect">
              <a:avLst/>
            </a:prstGeom>
            <a:noFill/>
          </p:spPr>
          <p:txBody>
            <a:bodyPr wrap="square" rtlCol="0">
              <a:spAutoFit/>
            </a:bodyPr>
            <a:lstStyle/>
            <a:p>
              <a:r>
                <a:rPr lang="en-US" altLang="zh-CN" sz="3600" b="1" dirty="0">
                  <a:solidFill>
                    <a:schemeClr val="bg1"/>
                  </a:solidFill>
                  <a:latin typeface="宋体" panose="02010600030101010101" pitchFamily="2" charset="-122"/>
                  <a:ea typeface="宋体" panose="02010600030101010101" pitchFamily="2" charset="-122"/>
                  <a:cs typeface="+mn-ea"/>
                  <a:sym typeface="+mn-lt"/>
                </a:rPr>
                <a:t>8.</a:t>
              </a:r>
              <a:r>
                <a:rPr lang="zh-CN" altLang="en-US" sz="3600" b="1" dirty="0">
                  <a:solidFill>
                    <a:schemeClr val="bg1"/>
                  </a:solidFill>
                  <a:latin typeface="宋体" panose="02010600030101010101" pitchFamily="2" charset="-122"/>
                  <a:ea typeface="宋体" panose="02010600030101010101" pitchFamily="2" charset="-122"/>
                  <a:cs typeface="+mn-ea"/>
                  <a:sym typeface="+mn-lt"/>
                </a:rPr>
                <a:t>小组成员分工及评价</a:t>
              </a:r>
              <a:endParaRPr lang="en-US" sz="4400" b="1" dirty="0">
                <a:solidFill>
                  <a:schemeClr val="bg1"/>
                </a:solidFill>
                <a:latin typeface="宋体" panose="02010600030101010101" pitchFamily="2" charset="-122"/>
                <a:ea typeface="宋体" panose="02010600030101010101"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r>
              <a:rPr lang="en-US" dirty="0">
                <a:solidFill>
                  <a:schemeClr val="bg1"/>
                </a:solidFill>
                <a:latin typeface="宋体" panose="02010600030101010101" pitchFamily="2" charset="-122"/>
                <a:ea typeface="宋体" panose="02010600030101010101" pitchFamily="2" charset="-122"/>
                <a:cs typeface="+mn-ea"/>
                <a:sym typeface="+mn-lt"/>
              </a:rPr>
              <a:t>February</a:t>
            </a: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pic>
        <p:nvPicPr>
          <p:cNvPr id="31" name="图片占位符 23"/>
          <p:cNvPicPr>
            <a:picLocks noGrp="1" noChangeAspect="1"/>
          </p:cNvPicPr>
          <p:nvPr>
            <p:ph type="pic" sz="quarter" idx="10"/>
          </p:nvPr>
        </p:nvPicPr>
        <p:blipFill>
          <a:blip r:embed="rId3" cstate="screen"/>
          <a:srcRect/>
          <a:stretch>
            <a:fillRect/>
          </a:stretch>
        </p:blipFill>
        <p:spPr>
          <a:xfrm>
            <a:off x="8989709" y="0"/>
            <a:ext cx="3202291" cy="6857999"/>
          </a:xfrm>
        </p:spPr>
      </p:pic>
      <p:pic>
        <p:nvPicPr>
          <p:cNvPr id="4" name="图片 3">
            <a:extLst>
              <a:ext uri="{FF2B5EF4-FFF2-40B4-BE49-F238E27FC236}">
                <a16:creationId xmlns:a16="http://schemas.microsoft.com/office/drawing/2014/main" id="{D1BBC0AD-73CD-44F5-B8CE-A1129F924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03" y="1279891"/>
            <a:ext cx="8213105" cy="4660565"/>
          </a:xfrm>
          <a:prstGeom prst="rect">
            <a:avLst/>
          </a:prstGeom>
        </p:spPr>
      </p:pic>
    </p:spTree>
    <p:extLst>
      <p:ext uri="{BB962C8B-B14F-4D97-AF65-F5344CB8AC3E}">
        <p14:creationId xmlns:p14="http://schemas.microsoft.com/office/powerpoint/2010/main" val="11884320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17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1" fill="hold" grpId="0" nodeType="withEffect">
                                  <p:stCondLst>
                                    <p:cond delay="175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548670" y="1617998"/>
            <a:ext cx="5288627" cy="3154710"/>
          </a:xfrm>
          <a:prstGeom prst="rect">
            <a:avLst/>
          </a:prstGeom>
          <a:noFill/>
        </p:spPr>
        <p:txBody>
          <a:bodyPr wrap="none" rtlCol="0">
            <a:spAutoFit/>
          </a:bodyPr>
          <a:lstStyle/>
          <a:p>
            <a:pPr algn="ctr"/>
            <a:r>
              <a:rPr lang="zh-CN" altLang="en-US" sz="19900" dirty="0">
                <a:solidFill>
                  <a:schemeClr val="tx2">
                    <a:lumMod val="50000"/>
                  </a:schemeClr>
                </a:solidFill>
                <a:latin typeface="宋体" panose="02010600030101010101" pitchFamily="2" charset="-122"/>
                <a:ea typeface="宋体" panose="02010600030101010101" pitchFamily="2" charset="-122"/>
                <a:cs typeface="+mn-ea"/>
                <a:sym typeface="+mn-lt"/>
              </a:rPr>
              <a:t>谢谢</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42" name="Freeform: Shape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502920" y="3999865"/>
            <a:ext cx="5425440" cy="2356485"/>
          </a:xfrm>
          <a:custGeom>
            <a:avLst/>
            <a:gdLst>
              <a:gd name="connsiteX0" fmla="*/ 0 w 5425440"/>
              <a:gd name="connsiteY0" fmla="*/ 0 h 914355"/>
              <a:gd name="connsiteX1" fmla="*/ 5425440 w 5425440"/>
              <a:gd name="connsiteY1" fmla="*/ 0 h 914355"/>
              <a:gd name="connsiteX2" fmla="*/ 5425440 w 5425440"/>
              <a:gd name="connsiteY2" fmla="*/ 724554 h 914355"/>
              <a:gd name="connsiteX3" fmla="*/ 5235639 w 5425440"/>
              <a:gd name="connsiteY3" fmla="*/ 914355 h 914355"/>
              <a:gd name="connsiteX4" fmla="*/ 189801 w 5425440"/>
              <a:gd name="connsiteY4" fmla="*/ 914355 h 914355"/>
              <a:gd name="connsiteX5" fmla="*/ 0 w 5425440"/>
              <a:gd name="connsiteY5" fmla="*/ 724554 h 91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5">
                <a:moveTo>
                  <a:pt x="0" y="0"/>
                </a:moveTo>
                <a:lnTo>
                  <a:pt x="5425440" y="0"/>
                </a:lnTo>
                <a:lnTo>
                  <a:pt x="5425440" y="724554"/>
                </a:lnTo>
                <a:cubicBezTo>
                  <a:pt x="5425440" y="829378"/>
                  <a:pt x="5340463" y="914355"/>
                  <a:pt x="5235639" y="914355"/>
                </a:cubicBezTo>
                <a:lnTo>
                  <a:pt x="189801" y="914355"/>
                </a:lnTo>
                <a:cubicBezTo>
                  <a:pt x="84977" y="914355"/>
                  <a:pt x="0" y="829378"/>
                  <a:pt x="0" y="724554"/>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44" name="Freeform: Shape 4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814070"/>
            <a:ext cx="5425440" cy="1228725"/>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684530" rtl="0" eaLnBrk="1" fontAlgn="auto" latinLnBrk="0" hangingPunct="1">
              <a:lnSpc>
                <a:spcPct val="130000"/>
              </a:lnSpc>
              <a:spcBef>
                <a:spcPct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用例通常由某个</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参与者</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来执行</a:t>
            </a: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sp>
        <p:nvSpPr>
          <p:cNvPr id="43" name="Freeform: Shape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502920" y="1719580"/>
            <a:ext cx="5425440" cy="1969770"/>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45" name="Freeform: Shape 4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4953000"/>
            <a:ext cx="5425440" cy="1403350"/>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37" name="TextBox 36"/>
          <p:cNvSpPr txBox="1"/>
          <p:nvPr/>
        </p:nvSpPr>
        <p:spPr>
          <a:xfrm>
            <a:off x="6323330" y="5069205"/>
            <a:ext cx="4334510" cy="1170305"/>
          </a:xfrm>
          <a:prstGeom prst="rect">
            <a:avLst/>
          </a:prstGeom>
          <a:noFill/>
        </p:spPr>
        <p:txBody>
          <a:bodyPr wrap="square" rtlCol="0">
            <a:spAutoFit/>
          </a:bodyPr>
          <a:lstStyle/>
          <a:p>
            <a:pPr marL="0" marR="0" lvl="0" indent="0" algn="l" defTabSz="684530" rtl="0" eaLnBrk="1" fontAlgn="auto" latinLnBrk="0" hangingPunct="1">
              <a:lnSpc>
                <a:spcPct val="130000"/>
              </a:lnSpc>
              <a:spcBef>
                <a:spcPct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用例在</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功能上具有完整性。</a:t>
            </a:r>
          </a:p>
          <a:p>
            <a:pPr marL="0" marR="0" lvl="0" indent="0" algn="l" defTabSz="684530" rtl="0" eaLnBrk="1" fontAlgn="auto" latinLnBrk="0" hangingPunct="1">
              <a:lnSpc>
                <a:spcPct val="130000"/>
              </a:lnSpc>
              <a:spcBef>
                <a:spcPct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即它从参与者接受输入，产生的结果最终再输出给参与者。</a:t>
            </a:r>
            <a:endPar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ea"/>
            </a:endParaRPr>
          </a:p>
        </p:txBody>
      </p:sp>
      <p:sp>
        <p:nvSpPr>
          <p:cNvPr id="51" name="TextBox 50"/>
          <p:cNvSpPr txBox="1"/>
          <p:nvPr/>
        </p:nvSpPr>
        <p:spPr>
          <a:xfrm>
            <a:off x="790575" y="4107180"/>
            <a:ext cx="4334510" cy="2249170"/>
          </a:xfrm>
          <a:prstGeom prst="rect">
            <a:avLst/>
          </a:prstGeom>
          <a:noFill/>
        </p:spPr>
        <p:txBody>
          <a:bodyPr wrap="square" rtlCol="0">
            <a:spAutoFit/>
          </a:bodyPr>
          <a:lstStyle/>
          <a:p>
            <a:pPr marL="0" marR="0" lvl="0" indent="0" algn="l" defTabSz="684530" rtl="0" eaLnBrk="1" fontAlgn="auto" latinLnBrk="0" hangingPunct="1">
              <a:lnSpc>
                <a:spcPct val="130000"/>
              </a:lnSpc>
              <a:spcBef>
                <a:spcPct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用例描述了用户提出的一些</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可见需求</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，对应一个具体的用户目标。</a:t>
            </a:r>
          </a:p>
          <a:p>
            <a:pPr marL="0" marR="0" lvl="0" indent="0" algn="l" defTabSz="684530" rtl="0" eaLnBrk="1" fontAlgn="auto" latinLnBrk="0" hangingPunct="1">
              <a:lnSpc>
                <a:spcPct val="130000"/>
              </a:lnSpc>
              <a:spcBef>
                <a:spcPct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使用用例可以促进与用户的</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沟通</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，正确地理解需求，同时也可以用来</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划分系统与外部实体的界限</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，是面向对象分析与设计的起点，是类、对象、操作的来源。</a:t>
            </a:r>
            <a:endPar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ea"/>
            </a:endParaRPr>
          </a:p>
        </p:txBody>
      </p:sp>
      <p:sp>
        <p:nvSpPr>
          <p:cNvPr id="54" name="TextBox 53"/>
          <p:cNvSpPr txBox="1"/>
          <p:nvPr/>
        </p:nvSpPr>
        <p:spPr>
          <a:xfrm>
            <a:off x="790575" y="1867535"/>
            <a:ext cx="4334510" cy="1889760"/>
          </a:xfrm>
          <a:prstGeom prst="rect">
            <a:avLst/>
          </a:prstGeom>
          <a:noFill/>
        </p:spPr>
        <p:txBody>
          <a:bodyPr wrap="square" rtlCol="0">
            <a:spAutoFit/>
          </a:bodyPr>
          <a:lstStyle/>
          <a:p>
            <a:pPr marL="0" marR="0" lvl="0" indent="0" algn="l" defTabSz="684530" rtl="0" eaLnBrk="1" fontAlgn="auto" latinLnBrk="0" hangingPunct="1">
              <a:lnSpc>
                <a:spcPct val="130000"/>
              </a:lnSpc>
              <a:spcBef>
                <a:spcPct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用例是</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从系统的使用角度</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描述系统中的信息。</a:t>
            </a:r>
          </a:p>
          <a:p>
            <a:pPr marL="0" marR="0" lvl="0" indent="0" algn="l" defTabSz="684530" rtl="0" eaLnBrk="1" fontAlgn="auto" latinLnBrk="0" hangingPunct="1">
              <a:lnSpc>
                <a:spcPct val="130000"/>
              </a:lnSpc>
              <a:spcBef>
                <a:spcPct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即在系统的外部所能看到的</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系统的功能</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，而</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不是</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考虑系统内部对该功能的具体实现方式。</a:t>
            </a:r>
            <a:endPar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ea"/>
            </a:endParaRPr>
          </a:p>
        </p:txBody>
      </p:sp>
      <p:grpSp>
        <p:nvGrpSpPr>
          <p:cNvPr id="106" name="Group 10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081559" y="5134979"/>
            <a:ext cx="614351" cy="614350"/>
            <a:chOff x="5081559" y="5134979"/>
            <a:chExt cx="614350" cy="614350"/>
          </a:xfrm>
        </p:grpSpPr>
        <p:sp>
          <p:nvSpPr>
            <p:cNvPr id="78" name="Oval 77"/>
            <p:cNvSpPr/>
            <p:nvPr/>
          </p:nvSpPr>
          <p:spPr>
            <a:xfrm>
              <a:off x="5081559" y="5134979"/>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92" name="Freeform 30"/>
            <p:cNvSpPr>
              <a:spLocks noEditPoints="1"/>
            </p:cNvSpPr>
            <p:nvPr/>
          </p:nvSpPr>
          <p:spPr bwMode="auto">
            <a:xfrm>
              <a:off x="5265680" y="5317955"/>
              <a:ext cx="246109" cy="248398"/>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nvGrpSpPr>
          <p:cNvPr id="104" name="Group 10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762903" y="1073757"/>
            <a:ext cx="614351" cy="614350"/>
            <a:chOff x="10842278" y="2043402"/>
            <a:chExt cx="614350" cy="614350"/>
          </a:xfrm>
        </p:grpSpPr>
        <p:sp>
          <p:nvSpPr>
            <p:cNvPr id="77" name="Oval 76"/>
            <p:cNvSpPr/>
            <p:nvPr/>
          </p:nvSpPr>
          <p:spPr>
            <a:xfrm>
              <a:off x="10842278"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93" name="Freeform 87"/>
            <p:cNvSpPr>
              <a:spLocks noEditPoints="1"/>
            </p:cNvSpPr>
            <p:nvPr/>
          </p:nvSpPr>
          <p:spPr bwMode="auto">
            <a:xfrm>
              <a:off x="11022964" y="2224088"/>
              <a:ext cx="252978" cy="252978"/>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nvGrpSpPr>
          <p:cNvPr id="107" name="Group 10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081559" y="2470757"/>
            <a:ext cx="614351" cy="614350"/>
            <a:chOff x="5081559" y="2043402"/>
            <a:chExt cx="614350" cy="614350"/>
          </a:xfrm>
        </p:grpSpPr>
        <p:sp>
          <p:nvSpPr>
            <p:cNvPr id="76" name="Oval 75"/>
            <p:cNvSpPr/>
            <p:nvPr/>
          </p:nvSpPr>
          <p:spPr>
            <a:xfrm>
              <a:off x="5081559"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94" name="Freeform 89"/>
            <p:cNvSpPr>
              <a:spLocks noEditPoints="1"/>
            </p:cNvSpPr>
            <p:nvPr/>
          </p:nvSpPr>
          <p:spPr bwMode="auto">
            <a:xfrm>
              <a:off x="5266824" y="2228667"/>
              <a:ext cx="243820" cy="24382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nvGrpSpPr>
          <p:cNvPr id="105" name="Group 10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842278" y="5134979"/>
            <a:ext cx="614351" cy="614350"/>
            <a:chOff x="10842278" y="5134979"/>
            <a:chExt cx="614350" cy="614350"/>
          </a:xfrm>
        </p:grpSpPr>
        <p:sp>
          <p:nvSpPr>
            <p:cNvPr id="79" name="Oval 78"/>
            <p:cNvSpPr/>
            <p:nvPr/>
          </p:nvSpPr>
          <p:spPr>
            <a:xfrm>
              <a:off x="10842278" y="5134979"/>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grpSp>
          <p:nvGrpSpPr>
            <p:cNvPr id="95" name="Gruppieren 329"/>
            <p:cNvGrpSpPr/>
            <p:nvPr/>
          </p:nvGrpSpPr>
          <p:grpSpPr>
            <a:xfrm>
              <a:off x="11052154" y="5307080"/>
              <a:ext cx="194598" cy="270148"/>
              <a:chOff x="3440906" y="5202237"/>
              <a:chExt cx="269875" cy="374650"/>
            </a:xfrm>
            <a:solidFill>
              <a:schemeClr val="bg1"/>
            </a:solidFill>
          </p:grpSpPr>
          <p:sp>
            <p:nvSpPr>
              <p:cNvPr id="96" name="Freeform 198"/>
              <p:cNvSpPr>
                <a:spLocks noEditPoints="1"/>
              </p:cNvSpPr>
              <p:nvPr/>
            </p:nvSpPr>
            <p:spPr bwMode="auto">
              <a:xfrm>
                <a:off x="3440906" y="5308599"/>
                <a:ext cx="201613" cy="268288"/>
              </a:xfrm>
              <a:custGeom>
                <a:avLst/>
                <a:gdLst>
                  <a:gd name="T0" fmla="*/ 106 w 128"/>
                  <a:gd name="T1" fmla="*/ 172 h 172"/>
                  <a:gd name="T2" fmla="*/ 22 w 128"/>
                  <a:gd name="T3" fmla="*/ 172 h 172"/>
                  <a:gd name="T4" fmla="*/ 0 w 128"/>
                  <a:gd name="T5" fmla="*/ 150 h 172"/>
                  <a:gd name="T6" fmla="*/ 0 w 128"/>
                  <a:gd name="T7" fmla="*/ 0 h 172"/>
                  <a:gd name="T8" fmla="*/ 128 w 128"/>
                  <a:gd name="T9" fmla="*/ 0 h 172"/>
                  <a:gd name="T10" fmla="*/ 128 w 128"/>
                  <a:gd name="T11" fmla="*/ 150 h 172"/>
                  <a:gd name="T12" fmla="*/ 106 w 128"/>
                  <a:gd name="T13" fmla="*/ 172 h 172"/>
                  <a:gd name="T14" fmla="*/ 8 w 128"/>
                  <a:gd name="T15" fmla="*/ 8 h 172"/>
                  <a:gd name="T16" fmla="*/ 8 w 128"/>
                  <a:gd name="T17" fmla="*/ 150 h 172"/>
                  <a:gd name="T18" fmla="*/ 22 w 128"/>
                  <a:gd name="T19" fmla="*/ 164 h 172"/>
                  <a:gd name="T20" fmla="*/ 106 w 128"/>
                  <a:gd name="T21" fmla="*/ 164 h 172"/>
                  <a:gd name="T22" fmla="*/ 120 w 128"/>
                  <a:gd name="T23" fmla="*/ 150 h 172"/>
                  <a:gd name="T24" fmla="*/ 120 w 128"/>
                  <a:gd name="T25" fmla="*/ 8 h 172"/>
                  <a:gd name="T26" fmla="*/ 8 w 128"/>
                  <a:gd name="T2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72">
                    <a:moveTo>
                      <a:pt x="106" y="172"/>
                    </a:moveTo>
                    <a:cubicBezTo>
                      <a:pt x="22" y="172"/>
                      <a:pt x="22" y="172"/>
                      <a:pt x="22" y="172"/>
                    </a:cubicBezTo>
                    <a:cubicBezTo>
                      <a:pt x="10" y="172"/>
                      <a:pt x="0" y="162"/>
                      <a:pt x="0" y="150"/>
                    </a:cubicBezTo>
                    <a:cubicBezTo>
                      <a:pt x="0" y="0"/>
                      <a:pt x="0" y="0"/>
                      <a:pt x="0" y="0"/>
                    </a:cubicBezTo>
                    <a:cubicBezTo>
                      <a:pt x="128" y="0"/>
                      <a:pt x="128" y="0"/>
                      <a:pt x="128" y="0"/>
                    </a:cubicBezTo>
                    <a:cubicBezTo>
                      <a:pt x="128" y="150"/>
                      <a:pt x="128" y="150"/>
                      <a:pt x="128" y="150"/>
                    </a:cubicBezTo>
                    <a:cubicBezTo>
                      <a:pt x="128" y="162"/>
                      <a:pt x="118" y="172"/>
                      <a:pt x="106" y="172"/>
                    </a:cubicBezTo>
                    <a:close/>
                    <a:moveTo>
                      <a:pt x="8" y="8"/>
                    </a:moveTo>
                    <a:cubicBezTo>
                      <a:pt x="8" y="150"/>
                      <a:pt x="8" y="150"/>
                      <a:pt x="8" y="150"/>
                    </a:cubicBezTo>
                    <a:cubicBezTo>
                      <a:pt x="8" y="158"/>
                      <a:pt x="14" y="164"/>
                      <a:pt x="22" y="164"/>
                    </a:cubicBezTo>
                    <a:cubicBezTo>
                      <a:pt x="106" y="164"/>
                      <a:pt x="106" y="164"/>
                      <a:pt x="106" y="164"/>
                    </a:cubicBezTo>
                    <a:cubicBezTo>
                      <a:pt x="114" y="164"/>
                      <a:pt x="120" y="158"/>
                      <a:pt x="120" y="150"/>
                    </a:cubicBezTo>
                    <a:cubicBezTo>
                      <a:pt x="120" y="8"/>
                      <a:pt x="120" y="8"/>
                      <a:pt x="120" y="8"/>
                    </a:cubicBez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97" name="Freeform 199"/>
              <p:cNvSpPr>
                <a:spLocks noEditPoints="1"/>
              </p:cNvSpPr>
              <p:nvPr/>
            </p:nvSpPr>
            <p:spPr bwMode="auto">
              <a:xfrm>
                <a:off x="3629818" y="5333999"/>
                <a:ext cx="80963" cy="200025"/>
              </a:xfrm>
              <a:custGeom>
                <a:avLst/>
                <a:gdLst>
                  <a:gd name="T0" fmla="*/ 4 w 52"/>
                  <a:gd name="T1" fmla="*/ 128 h 128"/>
                  <a:gd name="T2" fmla="*/ 0 w 52"/>
                  <a:gd name="T3" fmla="*/ 128 h 128"/>
                  <a:gd name="T4" fmla="*/ 0 w 52"/>
                  <a:gd name="T5" fmla="*/ 104 h 128"/>
                  <a:gd name="T6" fmla="*/ 4 w 52"/>
                  <a:gd name="T7" fmla="*/ 104 h 128"/>
                  <a:gd name="T8" fmla="*/ 28 w 52"/>
                  <a:gd name="T9" fmla="*/ 80 h 128"/>
                  <a:gd name="T10" fmla="*/ 28 w 52"/>
                  <a:gd name="T11" fmla="*/ 48 h 128"/>
                  <a:gd name="T12" fmla="*/ 4 w 52"/>
                  <a:gd name="T13" fmla="*/ 24 h 128"/>
                  <a:gd name="T14" fmla="*/ 0 w 52"/>
                  <a:gd name="T15" fmla="*/ 24 h 128"/>
                  <a:gd name="T16" fmla="*/ 0 w 52"/>
                  <a:gd name="T17" fmla="*/ 0 h 128"/>
                  <a:gd name="T18" fmla="*/ 4 w 52"/>
                  <a:gd name="T19" fmla="*/ 0 h 128"/>
                  <a:gd name="T20" fmla="*/ 52 w 52"/>
                  <a:gd name="T21" fmla="*/ 48 h 128"/>
                  <a:gd name="T22" fmla="*/ 52 w 52"/>
                  <a:gd name="T23" fmla="*/ 80 h 128"/>
                  <a:gd name="T24" fmla="*/ 4 w 52"/>
                  <a:gd name="T25" fmla="*/ 128 h 128"/>
                  <a:gd name="T26" fmla="*/ 8 w 52"/>
                  <a:gd name="T27" fmla="*/ 112 h 128"/>
                  <a:gd name="T28" fmla="*/ 8 w 52"/>
                  <a:gd name="T29" fmla="*/ 120 h 128"/>
                  <a:gd name="T30" fmla="*/ 44 w 52"/>
                  <a:gd name="T31" fmla="*/ 80 h 128"/>
                  <a:gd name="T32" fmla="*/ 44 w 52"/>
                  <a:gd name="T33" fmla="*/ 48 h 128"/>
                  <a:gd name="T34" fmla="*/ 8 w 52"/>
                  <a:gd name="T35" fmla="*/ 8 h 128"/>
                  <a:gd name="T36" fmla="*/ 8 w 52"/>
                  <a:gd name="T37" fmla="*/ 16 h 128"/>
                  <a:gd name="T38" fmla="*/ 36 w 52"/>
                  <a:gd name="T39" fmla="*/ 48 h 128"/>
                  <a:gd name="T40" fmla="*/ 36 w 52"/>
                  <a:gd name="T41" fmla="*/ 80 h 128"/>
                  <a:gd name="T42" fmla="*/ 8 w 52"/>
                  <a:gd name="T4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28">
                    <a:moveTo>
                      <a:pt x="4" y="128"/>
                    </a:moveTo>
                    <a:cubicBezTo>
                      <a:pt x="0" y="128"/>
                      <a:pt x="0" y="128"/>
                      <a:pt x="0" y="128"/>
                    </a:cubicBezTo>
                    <a:cubicBezTo>
                      <a:pt x="0" y="104"/>
                      <a:pt x="0" y="104"/>
                      <a:pt x="0" y="104"/>
                    </a:cubicBezTo>
                    <a:cubicBezTo>
                      <a:pt x="4" y="104"/>
                      <a:pt x="4" y="104"/>
                      <a:pt x="4" y="104"/>
                    </a:cubicBezTo>
                    <a:cubicBezTo>
                      <a:pt x="17" y="104"/>
                      <a:pt x="28" y="93"/>
                      <a:pt x="28" y="80"/>
                    </a:cubicBezTo>
                    <a:cubicBezTo>
                      <a:pt x="28" y="48"/>
                      <a:pt x="28" y="48"/>
                      <a:pt x="28" y="48"/>
                    </a:cubicBezTo>
                    <a:cubicBezTo>
                      <a:pt x="28" y="35"/>
                      <a:pt x="17" y="24"/>
                      <a:pt x="4" y="24"/>
                    </a:cubicBezTo>
                    <a:cubicBezTo>
                      <a:pt x="0" y="24"/>
                      <a:pt x="0" y="24"/>
                      <a:pt x="0" y="24"/>
                    </a:cubicBezTo>
                    <a:cubicBezTo>
                      <a:pt x="0" y="0"/>
                      <a:pt x="0" y="0"/>
                      <a:pt x="0" y="0"/>
                    </a:cubicBezTo>
                    <a:cubicBezTo>
                      <a:pt x="4" y="0"/>
                      <a:pt x="4" y="0"/>
                      <a:pt x="4" y="0"/>
                    </a:cubicBezTo>
                    <a:cubicBezTo>
                      <a:pt x="30" y="0"/>
                      <a:pt x="52" y="22"/>
                      <a:pt x="52" y="48"/>
                    </a:cubicBezTo>
                    <a:cubicBezTo>
                      <a:pt x="52" y="80"/>
                      <a:pt x="52" y="80"/>
                      <a:pt x="52" y="80"/>
                    </a:cubicBezTo>
                    <a:cubicBezTo>
                      <a:pt x="52" y="106"/>
                      <a:pt x="30" y="128"/>
                      <a:pt x="4" y="128"/>
                    </a:cubicBezTo>
                    <a:close/>
                    <a:moveTo>
                      <a:pt x="8" y="112"/>
                    </a:moveTo>
                    <a:cubicBezTo>
                      <a:pt x="8" y="120"/>
                      <a:pt x="8" y="120"/>
                      <a:pt x="8" y="120"/>
                    </a:cubicBezTo>
                    <a:cubicBezTo>
                      <a:pt x="28" y="118"/>
                      <a:pt x="44" y="101"/>
                      <a:pt x="44" y="80"/>
                    </a:cubicBezTo>
                    <a:cubicBezTo>
                      <a:pt x="44" y="48"/>
                      <a:pt x="44" y="48"/>
                      <a:pt x="44" y="48"/>
                    </a:cubicBezTo>
                    <a:cubicBezTo>
                      <a:pt x="44" y="27"/>
                      <a:pt x="28" y="10"/>
                      <a:pt x="8" y="8"/>
                    </a:cubicBezTo>
                    <a:cubicBezTo>
                      <a:pt x="8" y="16"/>
                      <a:pt x="8" y="16"/>
                      <a:pt x="8" y="16"/>
                    </a:cubicBezTo>
                    <a:cubicBezTo>
                      <a:pt x="24" y="18"/>
                      <a:pt x="36" y="32"/>
                      <a:pt x="36" y="48"/>
                    </a:cubicBezTo>
                    <a:cubicBezTo>
                      <a:pt x="36" y="80"/>
                      <a:pt x="36" y="80"/>
                      <a:pt x="36" y="80"/>
                    </a:cubicBezTo>
                    <a:cubicBezTo>
                      <a:pt x="36" y="96"/>
                      <a:pt x="24" y="110"/>
                      <a:pt x="8"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98" name="Freeform 200"/>
              <p:cNvSpPr/>
              <p:nvPr/>
            </p:nvSpPr>
            <p:spPr bwMode="auto">
              <a:xfrm>
                <a:off x="3440906" y="5202237"/>
                <a:ext cx="26988"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99" name="Freeform 201"/>
              <p:cNvSpPr/>
              <p:nvPr/>
            </p:nvSpPr>
            <p:spPr bwMode="auto">
              <a:xfrm>
                <a:off x="3452018" y="5238749"/>
                <a:ext cx="26988"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100" name="Freeform 202"/>
              <p:cNvSpPr/>
              <p:nvPr/>
            </p:nvSpPr>
            <p:spPr bwMode="auto">
              <a:xfrm>
                <a:off x="3517106" y="5202237"/>
                <a:ext cx="25400"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101" name="Freeform 203"/>
              <p:cNvSpPr/>
              <p:nvPr/>
            </p:nvSpPr>
            <p:spPr bwMode="auto">
              <a:xfrm>
                <a:off x="3528218" y="5238749"/>
                <a:ext cx="25400"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102" name="Freeform 204"/>
              <p:cNvSpPr/>
              <p:nvPr/>
            </p:nvSpPr>
            <p:spPr bwMode="auto">
              <a:xfrm>
                <a:off x="3591718" y="5202237"/>
                <a:ext cx="26988"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sp>
            <p:nvSpPr>
              <p:cNvPr id="103" name="Freeform 206"/>
              <p:cNvSpPr/>
              <p:nvPr/>
            </p:nvSpPr>
            <p:spPr bwMode="auto">
              <a:xfrm>
                <a:off x="3602830" y="5238749"/>
                <a:ext cx="26988"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10" name="Freeform: Shape 4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2883535"/>
            <a:ext cx="5425440" cy="1228725"/>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684530" rtl="0" eaLnBrk="1" fontAlgn="auto" latinLnBrk="0" hangingPunct="1">
              <a:lnSpc>
                <a:spcPct val="130000"/>
              </a:lnSpc>
              <a:spcBef>
                <a:spcPct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用例把</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执行的结果</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反馈给参与者</a:t>
            </a: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grpSp>
        <p:nvGrpSpPr>
          <p:cNvPr id="12" name="Group 10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762903" y="3143222"/>
            <a:ext cx="614351" cy="614350"/>
            <a:chOff x="10842278" y="2043402"/>
            <a:chExt cx="614350" cy="614350"/>
          </a:xfrm>
        </p:grpSpPr>
        <p:sp>
          <p:nvSpPr>
            <p:cNvPr id="15" name="Oval 76"/>
            <p:cNvSpPr/>
            <p:nvPr/>
          </p:nvSpPr>
          <p:spPr>
            <a:xfrm>
              <a:off x="10842278"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16" name="Freeform 87"/>
            <p:cNvSpPr>
              <a:spLocks noEditPoints="1"/>
            </p:cNvSpPr>
            <p:nvPr/>
          </p:nvSpPr>
          <p:spPr bwMode="auto">
            <a:xfrm>
              <a:off x="11022964" y="2224088"/>
              <a:ext cx="252978" cy="252978"/>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cs typeface="+mn-ea"/>
                <a:sym typeface="+mn-lt"/>
              </a:endParaRPr>
            </a:p>
          </p:txBody>
        </p:sp>
      </p:gr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9" name="TextBox 8"/>
          <p:cNvSpPr txBox="1"/>
          <p:nvPr/>
        </p:nvSpPr>
        <p:spPr>
          <a:xfrm>
            <a:off x="503555" y="1076960"/>
            <a:ext cx="51923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使用用例进行系统需求分析的特点：</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grpId="0" nodeType="withEffect">
                                  <p:stCondLst>
                                    <p:cond delay="1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par>
                                <p:cTn id="11" presetID="22" presetClass="entr" presetSubtype="4" fill="hold" grpId="0" nodeType="withEffect">
                                  <p:stCondLst>
                                    <p:cond delay="175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grpId="0" nodeType="withEffect">
                                  <p:stCondLst>
                                    <p:cond delay="175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par>
                                <p:cTn id="17" presetID="49" presetClass="entr" presetSubtype="0" decel="100000" fill="hold" nodeType="withEffect">
                                  <p:stCondLst>
                                    <p:cond delay="2500"/>
                                  </p:stCondLst>
                                  <p:childTnLst>
                                    <p:set>
                                      <p:cBhvr>
                                        <p:cTn id="18" dur="1" fill="hold">
                                          <p:stCondLst>
                                            <p:cond delay="0"/>
                                          </p:stCondLst>
                                        </p:cTn>
                                        <p:tgtEl>
                                          <p:spTgt spid="107"/>
                                        </p:tgtEl>
                                        <p:attrNameLst>
                                          <p:attrName>style.visibility</p:attrName>
                                        </p:attrNameLst>
                                      </p:cBhvr>
                                      <p:to>
                                        <p:strVal val="visible"/>
                                      </p:to>
                                    </p:set>
                                    <p:anim calcmode="lin" valueType="num">
                                      <p:cBhvr>
                                        <p:cTn id="19" dur="500" fill="hold"/>
                                        <p:tgtEl>
                                          <p:spTgt spid="107"/>
                                        </p:tgtEl>
                                        <p:attrNameLst>
                                          <p:attrName>ppt_w</p:attrName>
                                        </p:attrNameLst>
                                      </p:cBhvr>
                                      <p:tavLst>
                                        <p:tav tm="0">
                                          <p:val>
                                            <p:fltVal val="0"/>
                                          </p:val>
                                        </p:tav>
                                        <p:tav tm="100000">
                                          <p:val>
                                            <p:strVal val="#ppt_w"/>
                                          </p:val>
                                        </p:tav>
                                      </p:tavLst>
                                    </p:anim>
                                    <p:anim calcmode="lin" valueType="num">
                                      <p:cBhvr>
                                        <p:cTn id="20" dur="500" fill="hold"/>
                                        <p:tgtEl>
                                          <p:spTgt spid="107"/>
                                        </p:tgtEl>
                                        <p:attrNameLst>
                                          <p:attrName>ppt_h</p:attrName>
                                        </p:attrNameLst>
                                      </p:cBhvr>
                                      <p:tavLst>
                                        <p:tav tm="0">
                                          <p:val>
                                            <p:fltVal val="0"/>
                                          </p:val>
                                        </p:tav>
                                        <p:tav tm="100000">
                                          <p:val>
                                            <p:strVal val="#ppt_h"/>
                                          </p:val>
                                        </p:tav>
                                      </p:tavLst>
                                    </p:anim>
                                    <p:anim calcmode="lin" valueType="num">
                                      <p:cBhvr>
                                        <p:cTn id="21" dur="500" fill="hold"/>
                                        <p:tgtEl>
                                          <p:spTgt spid="107"/>
                                        </p:tgtEl>
                                        <p:attrNameLst>
                                          <p:attrName>style.rotation</p:attrName>
                                        </p:attrNameLst>
                                      </p:cBhvr>
                                      <p:tavLst>
                                        <p:tav tm="0">
                                          <p:val>
                                            <p:fltVal val="360"/>
                                          </p:val>
                                        </p:tav>
                                        <p:tav tm="100000">
                                          <p:val>
                                            <p:fltVal val="0"/>
                                          </p:val>
                                        </p:tav>
                                      </p:tavLst>
                                    </p:anim>
                                    <p:animEffect transition="in" filter="fade">
                                      <p:cBhvr>
                                        <p:cTn id="22" dur="500"/>
                                        <p:tgtEl>
                                          <p:spTgt spid="107"/>
                                        </p:tgtEl>
                                      </p:cBhvr>
                                    </p:animEffect>
                                  </p:childTnLst>
                                </p:cTn>
                              </p:par>
                              <p:par>
                                <p:cTn id="23" presetID="49" presetClass="entr" presetSubtype="0" decel="100000" fill="hold" nodeType="withEffect">
                                  <p:stCondLst>
                                    <p:cond delay="250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fill="hold"/>
                                        <p:tgtEl>
                                          <p:spTgt spid="104"/>
                                        </p:tgtEl>
                                        <p:attrNameLst>
                                          <p:attrName>ppt_w</p:attrName>
                                        </p:attrNameLst>
                                      </p:cBhvr>
                                      <p:tavLst>
                                        <p:tav tm="0">
                                          <p:val>
                                            <p:fltVal val="0"/>
                                          </p:val>
                                        </p:tav>
                                        <p:tav tm="100000">
                                          <p:val>
                                            <p:strVal val="#ppt_w"/>
                                          </p:val>
                                        </p:tav>
                                      </p:tavLst>
                                    </p:anim>
                                    <p:anim calcmode="lin" valueType="num">
                                      <p:cBhvr>
                                        <p:cTn id="26" dur="500" fill="hold"/>
                                        <p:tgtEl>
                                          <p:spTgt spid="104"/>
                                        </p:tgtEl>
                                        <p:attrNameLst>
                                          <p:attrName>ppt_h</p:attrName>
                                        </p:attrNameLst>
                                      </p:cBhvr>
                                      <p:tavLst>
                                        <p:tav tm="0">
                                          <p:val>
                                            <p:fltVal val="0"/>
                                          </p:val>
                                        </p:tav>
                                        <p:tav tm="100000">
                                          <p:val>
                                            <p:strVal val="#ppt_h"/>
                                          </p:val>
                                        </p:tav>
                                      </p:tavLst>
                                    </p:anim>
                                    <p:anim calcmode="lin" valueType="num">
                                      <p:cBhvr>
                                        <p:cTn id="27" dur="500" fill="hold"/>
                                        <p:tgtEl>
                                          <p:spTgt spid="104"/>
                                        </p:tgtEl>
                                        <p:attrNameLst>
                                          <p:attrName>style.rotation</p:attrName>
                                        </p:attrNameLst>
                                      </p:cBhvr>
                                      <p:tavLst>
                                        <p:tav tm="0">
                                          <p:val>
                                            <p:fltVal val="360"/>
                                          </p:val>
                                        </p:tav>
                                        <p:tav tm="100000">
                                          <p:val>
                                            <p:fltVal val="0"/>
                                          </p:val>
                                        </p:tav>
                                      </p:tavLst>
                                    </p:anim>
                                    <p:animEffect transition="in" filter="fade">
                                      <p:cBhvr>
                                        <p:cTn id="28" dur="500"/>
                                        <p:tgtEl>
                                          <p:spTgt spid="104"/>
                                        </p:tgtEl>
                                      </p:cBhvr>
                                    </p:animEffect>
                                  </p:childTnLst>
                                </p:cTn>
                              </p:par>
                              <p:par>
                                <p:cTn id="29" presetID="49" presetClass="entr" presetSubtype="0" decel="100000" fill="hold" nodeType="withEffect">
                                  <p:stCondLst>
                                    <p:cond delay="275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500" fill="hold"/>
                                        <p:tgtEl>
                                          <p:spTgt spid="106"/>
                                        </p:tgtEl>
                                        <p:attrNameLst>
                                          <p:attrName>ppt_w</p:attrName>
                                        </p:attrNameLst>
                                      </p:cBhvr>
                                      <p:tavLst>
                                        <p:tav tm="0">
                                          <p:val>
                                            <p:fltVal val="0"/>
                                          </p:val>
                                        </p:tav>
                                        <p:tav tm="100000">
                                          <p:val>
                                            <p:strVal val="#ppt_w"/>
                                          </p:val>
                                        </p:tav>
                                      </p:tavLst>
                                    </p:anim>
                                    <p:anim calcmode="lin" valueType="num">
                                      <p:cBhvr>
                                        <p:cTn id="32" dur="500" fill="hold"/>
                                        <p:tgtEl>
                                          <p:spTgt spid="106"/>
                                        </p:tgtEl>
                                        <p:attrNameLst>
                                          <p:attrName>ppt_h</p:attrName>
                                        </p:attrNameLst>
                                      </p:cBhvr>
                                      <p:tavLst>
                                        <p:tav tm="0">
                                          <p:val>
                                            <p:fltVal val="0"/>
                                          </p:val>
                                        </p:tav>
                                        <p:tav tm="100000">
                                          <p:val>
                                            <p:strVal val="#ppt_h"/>
                                          </p:val>
                                        </p:tav>
                                      </p:tavLst>
                                    </p:anim>
                                    <p:anim calcmode="lin" valueType="num">
                                      <p:cBhvr>
                                        <p:cTn id="33" dur="500" fill="hold"/>
                                        <p:tgtEl>
                                          <p:spTgt spid="106"/>
                                        </p:tgtEl>
                                        <p:attrNameLst>
                                          <p:attrName>style.rotation</p:attrName>
                                        </p:attrNameLst>
                                      </p:cBhvr>
                                      <p:tavLst>
                                        <p:tav tm="0">
                                          <p:val>
                                            <p:fltVal val="360"/>
                                          </p:val>
                                        </p:tav>
                                        <p:tav tm="100000">
                                          <p:val>
                                            <p:fltVal val="0"/>
                                          </p:val>
                                        </p:tav>
                                      </p:tavLst>
                                    </p:anim>
                                    <p:animEffect transition="in" filter="fade">
                                      <p:cBhvr>
                                        <p:cTn id="34" dur="500"/>
                                        <p:tgtEl>
                                          <p:spTgt spid="106"/>
                                        </p:tgtEl>
                                      </p:cBhvr>
                                    </p:animEffect>
                                  </p:childTnLst>
                                </p:cTn>
                              </p:par>
                              <p:par>
                                <p:cTn id="35" presetID="49" presetClass="entr" presetSubtype="0" decel="100000" fill="hold" nodeType="withEffect">
                                  <p:stCondLst>
                                    <p:cond delay="2750"/>
                                  </p:stCondLst>
                                  <p:childTnLst>
                                    <p:set>
                                      <p:cBhvr>
                                        <p:cTn id="36" dur="1" fill="hold">
                                          <p:stCondLst>
                                            <p:cond delay="0"/>
                                          </p:stCondLst>
                                        </p:cTn>
                                        <p:tgtEl>
                                          <p:spTgt spid="105"/>
                                        </p:tgtEl>
                                        <p:attrNameLst>
                                          <p:attrName>style.visibility</p:attrName>
                                        </p:attrNameLst>
                                      </p:cBhvr>
                                      <p:to>
                                        <p:strVal val="visible"/>
                                      </p:to>
                                    </p:set>
                                    <p:anim calcmode="lin" valueType="num">
                                      <p:cBhvr>
                                        <p:cTn id="37" dur="500" fill="hold"/>
                                        <p:tgtEl>
                                          <p:spTgt spid="105"/>
                                        </p:tgtEl>
                                        <p:attrNameLst>
                                          <p:attrName>ppt_w</p:attrName>
                                        </p:attrNameLst>
                                      </p:cBhvr>
                                      <p:tavLst>
                                        <p:tav tm="0">
                                          <p:val>
                                            <p:fltVal val="0"/>
                                          </p:val>
                                        </p:tav>
                                        <p:tav tm="100000">
                                          <p:val>
                                            <p:strVal val="#ppt_w"/>
                                          </p:val>
                                        </p:tav>
                                      </p:tavLst>
                                    </p:anim>
                                    <p:anim calcmode="lin" valueType="num">
                                      <p:cBhvr>
                                        <p:cTn id="38" dur="500" fill="hold"/>
                                        <p:tgtEl>
                                          <p:spTgt spid="105"/>
                                        </p:tgtEl>
                                        <p:attrNameLst>
                                          <p:attrName>ppt_h</p:attrName>
                                        </p:attrNameLst>
                                      </p:cBhvr>
                                      <p:tavLst>
                                        <p:tav tm="0">
                                          <p:val>
                                            <p:fltVal val="0"/>
                                          </p:val>
                                        </p:tav>
                                        <p:tav tm="100000">
                                          <p:val>
                                            <p:strVal val="#ppt_h"/>
                                          </p:val>
                                        </p:tav>
                                      </p:tavLst>
                                    </p:anim>
                                    <p:anim calcmode="lin" valueType="num">
                                      <p:cBhvr>
                                        <p:cTn id="39" dur="500" fill="hold"/>
                                        <p:tgtEl>
                                          <p:spTgt spid="105"/>
                                        </p:tgtEl>
                                        <p:attrNameLst>
                                          <p:attrName>style.rotation</p:attrName>
                                        </p:attrNameLst>
                                      </p:cBhvr>
                                      <p:tavLst>
                                        <p:tav tm="0">
                                          <p:val>
                                            <p:fltVal val="360"/>
                                          </p:val>
                                        </p:tav>
                                        <p:tav tm="100000">
                                          <p:val>
                                            <p:fltVal val="0"/>
                                          </p:val>
                                        </p:tav>
                                      </p:tavLst>
                                    </p:anim>
                                    <p:animEffect transition="in" filter="fade">
                                      <p:cBhvr>
                                        <p:cTn id="40" dur="500"/>
                                        <p:tgtEl>
                                          <p:spTgt spid="105"/>
                                        </p:tgtEl>
                                      </p:cBhvr>
                                    </p:animEffect>
                                  </p:childTnLst>
                                </p:cTn>
                              </p:par>
                              <p:par>
                                <p:cTn id="41" presetID="22" presetClass="entr" presetSubtype="4" fill="hold" grpId="0" nodeType="withEffect">
                                  <p:stCondLst>
                                    <p:cond delay="150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49" presetClass="entr" presetSubtype="0" decel="100000" fill="hold" nodeType="withEffect">
                                  <p:stCondLst>
                                    <p:cond delay="250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 calcmode="lin" valueType="num">
                                      <p:cBhvr>
                                        <p:cTn id="48" dur="500" fill="hold"/>
                                        <p:tgtEl>
                                          <p:spTgt spid="12"/>
                                        </p:tgtEl>
                                        <p:attrNameLst>
                                          <p:attrName>style.rotation</p:attrName>
                                        </p:attrNameLst>
                                      </p:cBhvr>
                                      <p:tavLst>
                                        <p:tav tm="0">
                                          <p:val>
                                            <p:fltVal val="360"/>
                                          </p:val>
                                        </p:tav>
                                        <p:tav tm="100000">
                                          <p:val>
                                            <p:fltVal val="0"/>
                                          </p:val>
                                        </p:tav>
                                      </p:tavLst>
                                    </p:anim>
                                    <p:animEffect transition="in" filter="fade">
                                      <p:cBhvr>
                                        <p:cTn id="49" dur="500"/>
                                        <p:tgtEl>
                                          <p:spTgt spid="12"/>
                                        </p:tgtEl>
                                      </p:cBhvr>
                                    </p:animEffect>
                                  </p:childTnLst>
                                </p:cTn>
                              </p:par>
                              <p:par>
                                <p:cTn id="50" presetID="2" presetClass="entr" presetSubtype="1" decel="10000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4" grpId="0" bldLvl="0" animBg="1"/>
      <p:bldP spid="43" grpId="0" bldLvl="0" animBg="1"/>
      <p:bldP spid="45" grpId="0" bldLvl="0" animBg="1"/>
      <p:bldP spid="10" grpId="0" bldLvl="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9" name="Rectangle: Rounded Corners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70535" y="1323975"/>
            <a:ext cx="5212080" cy="5044440"/>
          </a:xfrm>
          <a:prstGeom prst="roundRect">
            <a:avLst>
              <a:gd name="adj" fmla="val 4818"/>
            </a:avLst>
          </a:prstGeom>
          <a:solidFill>
            <a:schemeClr val="bg1"/>
          </a:solidFill>
          <a:ln>
            <a:noFill/>
          </a:ln>
          <a:effectLst>
            <a:outerShdw blurRad="1397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47" name="Rectangle: Rounded Corners 4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153150" y="1323975"/>
            <a:ext cx="5238750" cy="5044440"/>
          </a:xfrm>
          <a:prstGeom prst="roundRect">
            <a:avLst>
              <a:gd name="adj" fmla="val 4818"/>
            </a:avLst>
          </a:prstGeom>
          <a:gradFill>
            <a:gsLst>
              <a:gs pos="0">
                <a:schemeClr val="accent1"/>
              </a:gs>
              <a:gs pos="100000">
                <a:schemeClr val="accent1">
                  <a:lumMod val="75000"/>
                </a:schemeClr>
              </a:gs>
            </a:gsLst>
            <a:path path="circle">
              <a:fillToRect r="100000" b="100000"/>
            </a:path>
          </a:gradFill>
          <a:ln>
            <a:noFill/>
          </a:ln>
          <a:effectLst>
            <a:outerShdw blurRad="6096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grpSp>
        <p:nvGrpSpPr>
          <p:cNvPr id="53"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88010" y="1732280"/>
            <a:ext cx="4998085" cy="2407903"/>
            <a:chOff x="1059458" y="3483625"/>
            <a:chExt cx="2255027" cy="322683"/>
          </a:xfrm>
        </p:grpSpPr>
        <p:sp>
          <p:nvSpPr>
            <p:cNvPr id="50" name="TextBox 49"/>
            <p:cNvSpPr txBox="1"/>
            <p:nvPr/>
          </p:nvSpPr>
          <p:spPr>
            <a:xfrm>
              <a:off x="1059458" y="3483625"/>
              <a:ext cx="2254965" cy="53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包含关系</a:t>
              </a:r>
            </a:p>
          </p:txBody>
        </p:sp>
        <p:sp>
          <p:nvSpPr>
            <p:cNvPr id="51" name="TextBox 50"/>
            <p:cNvSpPr txBox="1"/>
            <p:nvPr/>
          </p:nvSpPr>
          <p:spPr>
            <a:xfrm>
              <a:off x="1059520" y="3571527"/>
              <a:ext cx="2254965" cy="234781"/>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包含关系指的是</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宋体" panose="02010600030101010101" pitchFamily="2" charset="-122"/>
                  <a:sym typeface="+mn-ea"/>
                </a:rPr>
                <a:t>两个用例</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之间的关系。</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其中一个用例（基本用例，</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Base Use Case</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）的行为</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宋体" panose="02010600030101010101" pitchFamily="2" charset="-122"/>
                  <a:sym typeface="+mn-ea"/>
                </a:rPr>
                <a:t>包含</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另一个用例（包含用例，</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Inclusion Use Case</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）的行为。</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lumMod val="65000"/>
                  </a:prstClr>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15315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用例之间的可视化表示</a:t>
            </a:r>
          </a:p>
        </p:txBody>
      </p:sp>
      <p:pic>
        <p:nvPicPr>
          <p:cNvPr id="7" name="图片 6"/>
          <p:cNvPicPr>
            <a:picLocks noChangeAspect="1"/>
          </p:cNvPicPr>
          <p:nvPr/>
        </p:nvPicPr>
        <p:blipFill>
          <a:blip r:embed="rId4"/>
          <a:stretch>
            <a:fillRect/>
          </a:stretch>
        </p:blipFill>
        <p:spPr>
          <a:xfrm>
            <a:off x="470535" y="4140200"/>
            <a:ext cx="5215890" cy="1883410"/>
          </a:xfrm>
          <a:prstGeom prst="rect">
            <a:avLst/>
          </a:prstGeom>
        </p:spPr>
      </p:pic>
      <p:grpSp>
        <p:nvGrpSpPr>
          <p:cNvPr id="10"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273800" y="1732280"/>
            <a:ext cx="4998085" cy="2407903"/>
            <a:chOff x="1059458" y="3483625"/>
            <a:chExt cx="2255027" cy="322683"/>
          </a:xfrm>
        </p:grpSpPr>
        <p:sp>
          <p:nvSpPr>
            <p:cNvPr id="12" name="TextBox 49"/>
            <p:cNvSpPr txBox="1"/>
            <p:nvPr/>
          </p:nvSpPr>
          <p:spPr>
            <a:xfrm>
              <a:off x="1059458" y="3483625"/>
              <a:ext cx="2254965" cy="53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扩展关系</a:t>
              </a:r>
            </a:p>
          </p:txBody>
        </p:sp>
        <p:sp>
          <p:nvSpPr>
            <p:cNvPr id="15" name="TextBox 50"/>
            <p:cNvSpPr txBox="1"/>
            <p:nvPr/>
          </p:nvSpPr>
          <p:spPr>
            <a:xfrm>
              <a:off x="1059520" y="3571527"/>
              <a:ext cx="2254965" cy="234781"/>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扩展（</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extend</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关系是对</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基本用例</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的扩展，基本用例是一个</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完整的用例</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，即使没有子用例的参与，也可以完成一个</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完整的功能</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扩展关系的基本用例中将存在一个</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扩展点</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且当其被激活时，子用例才会被执行。</a:t>
              </a:r>
            </a:p>
          </p:txBody>
        </p:sp>
      </p:grpSp>
      <p:pic>
        <p:nvPicPr>
          <p:cNvPr id="17" name="图片 16"/>
          <p:cNvPicPr>
            <a:picLocks noChangeAspect="1"/>
          </p:cNvPicPr>
          <p:nvPr/>
        </p:nvPicPr>
        <p:blipFill>
          <a:blip r:embed="rId5"/>
          <a:stretch>
            <a:fillRect/>
          </a:stretch>
        </p:blipFill>
        <p:spPr>
          <a:xfrm>
            <a:off x="6153150" y="4140200"/>
            <a:ext cx="5239385" cy="1989455"/>
          </a:xfrm>
          <a:prstGeom prst="rect">
            <a:avLst/>
          </a:prstGeom>
        </p:spPr>
      </p:pic>
      <p:sp>
        <p:nvSpPr>
          <p:cNvPr id="18" name="TextBox 50"/>
          <p:cNvSpPr txBox="1"/>
          <p:nvPr/>
        </p:nvSpPr>
        <p:spPr>
          <a:xfrm>
            <a:off x="577352" y="6368396"/>
            <a:ext cx="4997948" cy="42354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用带虚线箭头表示，并在线上标有《</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include</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p>
        </p:txBody>
      </p:sp>
      <p:sp>
        <p:nvSpPr>
          <p:cNvPr id="20" name="TextBox 50"/>
          <p:cNvSpPr txBox="1"/>
          <p:nvPr/>
        </p:nvSpPr>
        <p:spPr>
          <a:xfrm>
            <a:off x="6273937" y="6434436"/>
            <a:ext cx="4997948" cy="42354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用带虚线箭头表示，并在线上标有《</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extend</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250" fill="hold"/>
                                        <p:tgtEl>
                                          <p:spTgt spid="19"/>
                                        </p:tgtEl>
                                        <p:attrNameLst>
                                          <p:attrName>ppt_x</p:attrName>
                                        </p:attrNameLst>
                                      </p:cBhvr>
                                      <p:tavLst>
                                        <p:tav tm="0">
                                          <p:val>
                                            <p:strVal val="1+#ppt_w/2"/>
                                          </p:val>
                                        </p:tav>
                                        <p:tav tm="100000">
                                          <p:val>
                                            <p:strVal val="#ppt_x"/>
                                          </p:val>
                                        </p:tav>
                                      </p:tavLst>
                                    </p:anim>
                                    <p:anim calcmode="lin" valueType="num">
                                      <p:cBhvr additive="base">
                                        <p:cTn id="8" dur="1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250" fill="hold"/>
                                        <p:tgtEl>
                                          <p:spTgt spid="47"/>
                                        </p:tgtEl>
                                        <p:attrNameLst>
                                          <p:attrName>ppt_x</p:attrName>
                                        </p:attrNameLst>
                                      </p:cBhvr>
                                      <p:tavLst>
                                        <p:tav tm="0">
                                          <p:val>
                                            <p:strVal val="1+#ppt_w/2"/>
                                          </p:val>
                                        </p:tav>
                                        <p:tav tm="100000">
                                          <p:val>
                                            <p:strVal val="#ppt_x"/>
                                          </p:val>
                                        </p:tav>
                                      </p:tavLst>
                                    </p:anim>
                                    <p:anim calcmode="lin" valueType="num">
                                      <p:cBhvr additive="base">
                                        <p:cTn id="12" dur="1250" fill="hold"/>
                                        <p:tgtEl>
                                          <p:spTgt spid="47"/>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anim calcmode="lin" valueType="num">
                                      <p:cBhvr>
                                        <p:cTn id="16" dur="500" fill="hold"/>
                                        <p:tgtEl>
                                          <p:spTgt spid="53"/>
                                        </p:tgtEl>
                                        <p:attrNameLst>
                                          <p:attrName>ppt_x</p:attrName>
                                        </p:attrNameLst>
                                      </p:cBhvr>
                                      <p:tavLst>
                                        <p:tav tm="0">
                                          <p:val>
                                            <p:strVal val="#ppt_x"/>
                                          </p:val>
                                        </p:tav>
                                        <p:tav tm="100000">
                                          <p:val>
                                            <p:strVal val="#ppt_x"/>
                                          </p:val>
                                        </p:tav>
                                      </p:tavLst>
                                    </p:anim>
                                    <p:anim calcmode="lin" valueType="num">
                                      <p:cBhvr>
                                        <p:cTn id="17" dur="500" fill="hold"/>
                                        <p:tgtEl>
                                          <p:spTgt spid="53"/>
                                        </p:tgtEl>
                                        <p:attrNameLst>
                                          <p:attrName>ppt_y</p:attrName>
                                        </p:attrNameLst>
                                      </p:cBhvr>
                                      <p:tavLst>
                                        <p:tav tm="0">
                                          <p:val>
                                            <p:strVal val="#ppt_y+.1"/>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750" fill="hold"/>
                                        <p:tgtEl>
                                          <p:spTgt spid="6"/>
                                        </p:tgtEl>
                                        <p:attrNameLst>
                                          <p:attrName>ppt_x</p:attrName>
                                        </p:attrNameLst>
                                      </p:cBhvr>
                                      <p:tavLst>
                                        <p:tav tm="0">
                                          <p:val>
                                            <p:strVal val="#ppt_x"/>
                                          </p:val>
                                        </p:tav>
                                        <p:tav tm="100000">
                                          <p:val>
                                            <p:strVal val="#ppt_x"/>
                                          </p:val>
                                        </p:tav>
                                      </p:tavLst>
                                    </p:anim>
                                    <p:anim calcmode="lin" valueType="num">
                                      <p:cBhvr additive="base">
                                        <p:cTn id="21" dur="750" fill="hold"/>
                                        <p:tgtEl>
                                          <p:spTgt spid="6"/>
                                        </p:tgtEl>
                                        <p:attrNameLst>
                                          <p:attrName>ppt_y</p:attrName>
                                        </p:attrNameLst>
                                      </p:cBhvr>
                                      <p:tavLst>
                                        <p:tav tm="0">
                                          <p:val>
                                            <p:strVal val="0-#ppt_h/2"/>
                                          </p:val>
                                        </p:tav>
                                        <p:tav tm="100000">
                                          <p:val>
                                            <p:strVal val="#ppt_y"/>
                                          </p:val>
                                        </p:tav>
                                      </p:tavLst>
                                    </p:anim>
                                  </p:childTnLst>
                                </p:cTn>
                              </p:par>
                              <p:par>
                                <p:cTn id="22" presetID="42" presetClass="entr" presetSubtype="0"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47" grpId="0" bldLvl="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7视频"/>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6346</Words>
  <Application>Microsoft Office PowerPoint</Application>
  <PresentationFormat>宽屏</PresentationFormat>
  <Paragraphs>594</Paragraphs>
  <Slides>76</Slides>
  <Notes>76</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76</vt:i4>
      </vt:variant>
    </vt:vector>
  </HeadingPairs>
  <TitlesOfParts>
    <vt:vector size="86" baseType="lpstr">
      <vt:lpstr>等线</vt:lpstr>
      <vt:lpstr>宋体</vt:lpstr>
      <vt:lpstr>微软雅黑</vt:lpstr>
      <vt:lpstr>Arial</vt:lpstr>
      <vt:lpstr>Calibri</vt:lpstr>
      <vt:lpstr>Century Gothic</vt:lpstr>
      <vt:lpstr>Wingdings</vt:lpstr>
      <vt:lpstr>Office 主题​​</vt:lpstr>
      <vt:lpstr>自定义设计方案</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吴 佳璐</cp:lastModifiedBy>
  <cp:revision>51</cp:revision>
  <dcterms:created xsi:type="dcterms:W3CDTF">2018-11-30T09:15:00Z</dcterms:created>
  <dcterms:modified xsi:type="dcterms:W3CDTF">2022-03-27T10:44:08Z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F837170CC83D49B1AFEE7A5914957D4B</vt:lpwstr>
  </property>
  <property fmtid="{D5CDD505-2E9C-101B-9397-08002B2CF9AE}" pid="3" name="KSOProductBuildVer">
    <vt:lpwstr>2052-11.1.0.11365</vt:lpwstr>
  </property>
</Properties>
</file>